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71" r:id="rId5"/>
    <p:sldId id="272" r:id="rId6"/>
    <p:sldId id="259" r:id="rId7"/>
    <p:sldId id="273" r:id="rId8"/>
    <p:sldId id="300" r:id="rId9"/>
    <p:sldId id="301" r:id="rId10"/>
    <p:sldId id="274" r:id="rId11"/>
    <p:sldId id="275" r:id="rId12"/>
    <p:sldId id="278" r:id="rId13"/>
    <p:sldId id="285" r:id="rId14"/>
    <p:sldId id="279" r:id="rId15"/>
    <p:sldId id="302" r:id="rId16"/>
    <p:sldId id="303" r:id="rId17"/>
    <p:sldId id="277" r:id="rId18"/>
    <p:sldId id="280" r:id="rId19"/>
    <p:sldId id="281" r:id="rId20"/>
    <p:sldId id="282" r:id="rId21"/>
    <p:sldId id="283" r:id="rId22"/>
    <p:sldId id="284" r:id="rId23"/>
    <p:sldId id="304" r:id="rId24"/>
    <p:sldId id="305" r:id="rId25"/>
    <p:sldId id="306" r:id="rId26"/>
    <p:sldId id="307" r:id="rId27"/>
    <p:sldId id="286" r:id="rId28"/>
    <p:sldId id="287" r:id="rId29"/>
    <p:sldId id="288" r:id="rId30"/>
    <p:sldId id="289" r:id="rId31"/>
    <p:sldId id="290" r:id="rId32"/>
    <p:sldId id="308" r:id="rId33"/>
    <p:sldId id="291" r:id="rId34"/>
    <p:sldId id="297" r:id="rId35"/>
    <p:sldId id="298" r:id="rId36"/>
    <p:sldId id="262" r:id="rId37"/>
    <p:sldId id="263" r:id="rId38"/>
    <p:sldId id="264" r:id="rId39"/>
    <p:sldId id="267" r:id="rId40"/>
    <p:sldId id="265" r:id="rId41"/>
    <p:sldId id="268" r:id="rId42"/>
    <p:sldId id="266" r:id="rId43"/>
    <p:sldId id="295" r:id="rId44"/>
    <p:sldId id="296" r:id="rId45"/>
    <p:sldId id="269" r:id="rId46"/>
    <p:sldId id="270" r:id="rId47"/>
    <p:sldId id="292" r:id="rId48"/>
    <p:sldId id="29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عادله تقوي خليل آباد" initials="عادله" lastIdx="1" clrIdx="0">
    <p:extLst>
      <p:ext uri="{19B8F6BF-5375-455C-9EA6-DF929625EA0E}">
        <p15:presenceInfo xmlns:p15="http://schemas.microsoft.com/office/powerpoint/2012/main" userId="S-1-5-21-2876972949-2573197008-3744865364-12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434" autoAdjust="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66B88-A445-4778-9C44-6178AB1B9994}" type="doc">
      <dgm:prSet loTypeId="urn:microsoft.com/office/officeart/2005/8/layout/process1" loCatId="process" qsTypeId="urn:microsoft.com/office/officeart/2005/8/quickstyle/simple1" qsCatId="simple" csTypeId="urn:microsoft.com/office/officeart/2005/8/colors/accent1_2" csCatId="accent1" phldr="1"/>
      <dgm:spPr/>
    </dgm:pt>
    <dgm:pt modelId="{E6A187AD-A191-4690-B50C-9CD23C254252}">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600" b="1" dirty="0" smtClean="0"/>
            <a:t>www.Import.imed.ir</a:t>
          </a:r>
          <a:endParaRPr lang="en-US" sz="1600" b="1" dirty="0"/>
        </a:p>
      </dgm:t>
    </dgm:pt>
    <dgm:pt modelId="{8735BB46-5F61-4A85-9631-A43AFF83E854}" type="parTrans" cxnId="{CEE825F5-27BE-4DA8-BEFF-CA288F29660A}">
      <dgm:prSet/>
      <dgm:spPr/>
      <dgm:t>
        <a:bodyPr/>
        <a:lstStyle/>
        <a:p>
          <a:endParaRPr lang="en-US"/>
        </a:p>
      </dgm:t>
    </dgm:pt>
    <dgm:pt modelId="{69B5F98A-CC7E-44E0-BB07-4BAC4361E437}" type="sibTrans" cxnId="{CEE825F5-27BE-4DA8-BEFF-CA288F29660A}">
      <dgm:prSet/>
      <dgm:spPr/>
      <dgm:t>
        <a:bodyPr/>
        <a:lstStyle/>
        <a:p>
          <a:endParaRPr lang="en-US"/>
        </a:p>
      </dgm:t>
    </dgm:pt>
    <dgm:pt modelId="{723CBACB-0947-42A6-B044-A4E599AC2A3D}">
      <dgm:prSet phldrT="[Text]">
        <dgm:style>
          <a:lnRef idx="2">
            <a:schemeClr val="accent6"/>
          </a:lnRef>
          <a:fillRef idx="1">
            <a:schemeClr val="lt1"/>
          </a:fillRef>
          <a:effectRef idx="0">
            <a:schemeClr val="accent6"/>
          </a:effectRef>
          <a:fontRef idx="minor">
            <a:schemeClr val="dk1"/>
          </a:fontRef>
        </dgm:style>
      </dgm:prSet>
      <dgm:spPr/>
      <dgm:t>
        <a:bodyPr/>
        <a:lstStyle/>
        <a:p>
          <a:r>
            <a:rPr lang="fa-IR" dirty="0" smtClean="0"/>
            <a:t>ورود اطلاعات دسترسی نام کاربری  و رمز عبور</a:t>
          </a:r>
          <a:endParaRPr lang="en-US" dirty="0"/>
        </a:p>
      </dgm:t>
    </dgm:pt>
    <dgm:pt modelId="{041EA18F-BF44-48DD-B187-5FE41008359E}" type="parTrans" cxnId="{5F3296C5-A003-4EC5-AD29-4FB0B00009A7}">
      <dgm:prSet/>
      <dgm:spPr/>
      <dgm:t>
        <a:bodyPr/>
        <a:lstStyle/>
        <a:p>
          <a:endParaRPr lang="en-US"/>
        </a:p>
      </dgm:t>
    </dgm:pt>
    <dgm:pt modelId="{689F8623-B045-4960-B018-C3D0AC61F206}" type="sibTrans" cxnId="{5F3296C5-A003-4EC5-AD29-4FB0B00009A7}">
      <dgm:prSet/>
      <dgm:spPr/>
      <dgm:t>
        <a:bodyPr/>
        <a:lstStyle/>
        <a:p>
          <a:endParaRPr lang="en-US"/>
        </a:p>
      </dgm:t>
    </dgm:pt>
    <dgm:pt modelId="{E220C68B-BA68-40D4-961D-7A52B983C16C}">
      <dgm:prSet phldrT="[Text]">
        <dgm:style>
          <a:lnRef idx="2">
            <a:schemeClr val="accent6"/>
          </a:lnRef>
          <a:fillRef idx="1">
            <a:schemeClr val="lt1"/>
          </a:fillRef>
          <a:effectRef idx="0">
            <a:schemeClr val="accent6"/>
          </a:effectRef>
          <a:fontRef idx="minor">
            <a:schemeClr val="dk1"/>
          </a:fontRef>
        </dgm:style>
      </dgm:prSet>
      <dgm:spPr/>
      <dgm:t>
        <a:bodyPr/>
        <a:lstStyle/>
        <a:p>
          <a:r>
            <a:rPr lang="fa-IR" dirty="0" smtClean="0"/>
            <a:t>انتخاب گزینه گزارش مشکل کیفی در منوی بازشونده</a:t>
          </a:r>
          <a:endParaRPr lang="en-US" dirty="0"/>
        </a:p>
      </dgm:t>
    </dgm:pt>
    <dgm:pt modelId="{5C5C75C4-F219-4646-906C-59457519AB34}" type="parTrans" cxnId="{46A84D09-0A89-41CA-9C6F-13B7F7897659}">
      <dgm:prSet/>
      <dgm:spPr/>
      <dgm:t>
        <a:bodyPr/>
        <a:lstStyle/>
        <a:p>
          <a:endParaRPr lang="en-US"/>
        </a:p>
      </dgm:t>
    </dgm:pt>
    <dgm:pt modelId="{C55EC161-72F5-4504-A8A8-C60E09DDE587}" type="sibTrans" cxnId="{46A84D09-0A89-41CA-9C6F-13B7F7897659}">
      <dgm:prSet/>
      <dgm:spPr/>
      <dgm:t>
        <a:bodyPr/>
        <a:lstStyle/>
        <a:p>
          <a:endParaRPr lang="en-US"/>
        </a:p>
      </dgm:t>
    </dgm:pt>
    <dgm:pt modelId="{B18B2853-2845-4328-9577-9B1EBCC6084B}">
      <dgm:prSet>
        <dgm:style>
          <a:lnRef idx="2">
            <a:schemeClr val="accent6"/>
          </a:lnRef>
          <a:fillRef idx="1">
            <a:schemeClr val="lt1"/>
          </a:fillRef>
          <a:effectRef idx="0">
            <a:schemeClr val="accent6"/>
          </a:effectRef>
          <a:fontRef idx="minor">
            <a:schemeClr val="dk1"/>
          </a:fontRef>
        </dgm:style>
      </dgm:prSet>
      <dgm:spPr/>
      <dgm:t>
        <a:bodyPr/>
        <a:lstStyle/>
        <a:p>
          <a:r>
            <a:rPr lang="fa-IR" dirty="0" smtClean="0"/>
            <a:t>تکمیل فرم ثبت مشکل کیفی</a:t>
          </a:r>
          <a:endParaRPr lang="en-US" dirty="0"/>
        </a:p>
      </dgm:t>
    </dgm:pt>
    <dgm:pt modelId="{C34E79F9-FB8E-4F61-81B3-0C51ECE6C627}" type="parTrans" cxnId="{B5F1803B-10C4-4492-96A3-1B1435197460}">
      <dgm:prSet/>
      <dgm:spPr/>
      <dgm:t>
        <a:bodyPr/>
        <a:lstStyle/>
        <a:p>
          <a:endParaRPr lang="en-US"/>
        </a:p>
      </dgm:t>
    </dgm:pt>
    <dgm:pt modelId="{DD174C34-B4C1-4955-B43D-02648ACEA3EE}" type="sibTrans" cxnId="{B5F1803B-10C4-4492-96A3-1B1435197460}">
      <dgm:prSet/>
      <dgm:spPr/>
      <dgm:t>
        <a:bodyPr/>
        <a:lstStyle/>
        <a:p>
          <a:endParaRPr lang="en-US"/>
        </a:p>
      </dgm:t>
    </dgm:pt>
    <dgm:pt modelId="{B74BFDF2-B81D-4E06-949F-6626994DE2FD}" type="pres">
      <dgm:prSet presAssocID="{FF466B88-A445-4778-9C44-6178AB1B9994}" presName="Name0" presStyleCnt="0">
        <dgm:presLayoutVars>
          <dgm:dir/>
          <dgm:resizeHandles val="exact"/>
        </dgm:presLayoutVars>
      </dgm:prSet>
      <dgm:spPr/>
    </dgm:pt>
    <dgm:pt modelId="{28C01493-AE7F-4BC7-861C-4515D419F95D}" type="pres">
      <dgm:prSet presAssocID="{E6A187AD-A191-4690-B50C-9CD23C254252}" presName="node" presStyleLbl="node1" presStyleIdx="0" presStyleCnt="4">
        <dgm:presLayoutVars>
          <dgm:bulletEnabled val="1"/>
        </dgm:presLayoutVars>
      </dgm:prSet>
      <dgm:spPr/>
      <dgm:t>
        <a:bodyPr/>
        <a:lstStyle/>
        <a:p>
          <a:endParaRPr lang="en-US"/>
        </a:p>
      </dgm:t>
    </dgm:pt>
    <dgm:pt modelId="{2901AC39-C90E-4668-ADA0-AAD8A913903C}" type="pres">
      <dgm:prSet presAssocID="{69B5F98A-CC7E-44E0-BB07-4BAC4361E437}" presName="sibTrans" presStyleLbl="sibTrans2D1" presStyleIdx="0" presStyleCnt="3"/>
      <dgm:spPr/>
      <dgm:t>
        <a:bodyPr/>
        <a:lstStyle/>
        <a:p>
          <a:endParaRPr lang="en-US"/>
        </a:p>
      </dgm:t>
    </dgm:pt>
    <dgm:pt modelId="{9031087B-2A8B-478F-AF4D-58D130E2C650}" type="pres">
      <dgm:prSet presAssocID="{69B5F98A-CC7E-44E0-BB07-4BAC4361E437}" presName="connectorText" presStyleLbl="sibTrans2D1" presStyleIdx="0" presStyleCnt="3"/>
      <dgm:spPr/>
      <dgm:t>
        <a:bodyPr/>
        <a:lstStyle/>
        <a:p>
          <a:endParaRPr lang="en-US"/>
        </a:p>
      </dgm:t>
    </dgm:pt>
    <dgm:pt modelId="{AEC36278-6CE5-476D-B0B7-4BE2B05FDC3C}" type="pres">
      <dgm:prSet presAssocID="{723CBACB-0947-42A6-B044-A4E599AC2A3D}" presName="node" presStyleLbl="node1" presStyleIdx="1" presStyleCnt="4">
        <dgm:presLayoutVars>
          <dgm:bulletEnabled val="1"/>
        </dgm:presLayoutVars>
      </dgm:prSet>
      <dgm:spPr/>
      <dgm:t>
        <a:bodyPr/>
        <a:lstStyle/>
        <a:p>
          <a:endParaRPr lang="en-US"/>
        </a:p>
      </dgm:t>
    </dgm:pt>
    <dgm:pt modelId="{5BFF2D77-E742-44C2-B4DB-BD6409C829C7}" type="pres">
      <dgm:prSet presAssocID="{689F8623-B045-4960-B018-C3D0AC61F206}" presName="sibTrans" presStyleLbl="sibTrans2D1" presStyleIdx="1" presStyleCnt="3"/>
      <dgm:spPr/>
      <dgm:t>
        <a:bodyPr/>
        <a:lstStyle/>
        <a:p>
          <a:endParaRPr lang="en-US"/>
        </a:p>
      </dgm:t>
    </dgm:pt>
    <dgm:pt modelId="{BD728DBF-59B1-47BB-A913-97CDEB199B8C}" type="pres">
      <dgm:prSet presAssocID="{689F8623-B045-4960-B018-C3D0AC61F206}" presName="connectorText" presStyleLbl="sibTrans2D1" presStyleIdx="1" presStyleCnt="3"/>
      <dgm:spPr/>
      <dgm:t>
        <a:bodyPr/>
        <a:lstStyle/>
        <a:p>
          <a:endParaRPr lang="en-US"/>
        </a:p>
      </dgm:t>
    </dgm:pt>
    <dgm:pt modelId="{A5EAB8F1-76B8-42F8-A0DF-242235DEAE43}" type="pres">
      <dgm:prSet presAssocID="{E220C68B-BA68-40D4-961D-7A52B983C16C}" presName="node" presStyleLbl="node1" presStyleIdx="2" presStyleCnt="4">
        <dgm:presLayoutVars>
          <dgm:bulletEnabled val="1"/>
        </dgm:presLayoutVars>
      </dgm:prSet>
      <dgm:spPr/>
      <dgm:t>
        <a:bodyPr/>
        <a:lstStyle/>
        <a:p>
          <a:endParaRPr lang="en-US"/>
        </a:p>
      </dgm:t>
    </dgm:pt>
    <dgm:pt modelId="{485239E9-B4C4-4BEA-91EB-C39C59CE5B12}" type="pres">
      <dgm:prSet presAssocID="{C55EC161-72F5-4504-A8A8-C60E09DDE587}" presName="sibTrans" presStyleLbl="sibTrans2D1" presStyleIdx="2" presStyleCnt="3"/>
      <dgm:spPr/>
      <dgm:t>
        <a:bodyPr/>
        <a:lstStyle/>
        <a:p>
          <a:endParaRPr lang="en-US"/>
        </a:p>
      </dgm:t>
    </dgm:pt>
    <dgm:pt modelId="{9F14394F-30C8-4F1C-B9C0-8FCBB75C5424}" type="pres">
      <dgm:prSet presAssocID="{C55EC161-72F5-4504-A8A8-C60E09DDE587}" presName="connectorText" presStyleLbl="sibTrans2D1" presStyleIdx="2" presStyleCnt="3"/>
      <dgm:spPr/>
      <dgm:t>
        <a:bodyPr/>
        <a:lstStyle/>
        <a:p>
          <a:endParaRPr lang="en-US"/>
        </a:p>
      </dgm:t>
    </dgm:pt>
    <dgm:pt modelId="{61C0092C-5C0B-4872-B42C-36423392D124}" type="pres">
      <dgm:prSet presAssocID="{B18B2853-2845-4328-9577-9B1EBCC6084B}" presName="node" presStyleLbl="node1" presStyleIdx="3" presStyleCnt="4">
        <dgm:presLayoutVars>
          <dgm:bulletEnabled val="1"/>
        </dgm:presLayoutVars>
      </dgm:prSet>
      <dgm:spPr/>
      <dgm:t>
        <a:bodyPr/>
        <a:lstStyle/>
        <a:p>
          <a:endParaRPr lang="en-US"/>
        </a:p>
      </dgm:t>
    </dgm:pt>
  </dgm:ptLst>
  <dgm:cxnLst>
    <dgm:cxn modelId="{A535A91F-58A2-4AB6-8930-80EFE4623AF8}" type="presOf" srcId="{689F8623-B045-4960-B018-C3D0AC61F206}" destId="{5BFF2D77-E742-44C2-B4DB-BD6409C829C7}" srcOrd="0" destOrd="0" presId="urn:microsoft.com/office/officeart/2005/8/layout/process1"/>
    <dgm:cxn modelId="{E2DF4876-A183-4477-A1A8-3D582D7A83F2}" type="presOf" srcId="{C55EC161-72F5-4504-A8A8-C60E09DDE587}" destId="{9F14394F-30C8-4F1C-B9C0-8FCBB75C5424}" srcOrd="1" destOrd="0" presId="urn:microsoft.com/office/officeart/2005/8/layout/process1"/>
    <dgm:cxn modelId="{722B8ACC-4D95-4127-9274-A9AB9DE7F423}" type="presOf" srcId="{E220C68B-BA68-40D4-961D-7A52B983C16C}" destId="{A5EAB8F1-76B8-42F8-A0DF-242235DEAE43}" srcOrd="0" destOrd="0" presId="urn:microsoft.com/office/officeart/2005/8/layout/process1"/>
    <dgm:cxn modelId="{AA7E2D87-98DA-41A0-94F5-98035CE2836F}" type="presOf" srcId="{689F8623-B045-4960-B018-C3D0AC61F206}" destId="{BD728DBF-59B1-47BB-A913-97CDEB199B8C}" srcOrd="1" destOrd="0" presId="urn:microsoft.com/office/officeart/2005/8/layout/process1"/>
    <dgm:cxn modelId="{B5F1803B-10C4-4492-96A3-1B1435197460}" srcId="{FF466B88-A445-4778-9C44-6178AB1B9994}" destId="{B18B2853-2845-4328-9577-9B1EBCC6084B}" srcOrd="3" destOrd="0" parTransId="{C34E79F9-FB8E-4F61-81B3-0C51ECE6C627}" sibTransId="{DD174C34-B4C1-4955-B43D-02648ACEA3EE}"/>
    <dgm:cxn modelId="{46A84D09-0A89-41CA-9C6F-13B7F7897659}" srcId="{FF466B88-A445-4778-9C44-6178AB1B9994}" destId="{E220C68B-BA68-40D4-961D-7A52B983C16C}" srcOrd="2" destOrd="0" parTransId="{5C5C75C4-F219-4646-906C-59457519AB34}" sibTransId="{C55EC161-72F5-4504-A8A8-C60E09DDE587}"/>
    <dgm:cxn modelId="{CEE825F5-27BE-4DA8-BEFF-CA288F29660A}" srcId="{FF466B88-A445-4778-9C44-6178AB1B9994}" destId="{E6A187AD-A191-4690-B50C-9CD23C254252}" srcOrd="0" destOrd="0" parTransId="{8735BB46-5F61-4A85-9631-A43AFF83E854}" sibTransId="{69B5F98A-CC7E-44E0-BB07-4BAC4361E437}"/>
    <dgm:cxn modelId="{ACF02141-B02A-4504-A7B6-BE22AE031F88}" type="presOf" srcId="{E6A187AD-A191-4690-B50C-9CD23C254252}" destId="{28C01493-AE7F-4BC7-861C-4515D419F95D}" srcOrd="0" destOrd="0" presId="urn:microsoft.com/office/officeart/2005/8/layout/process1"/>
    <dgm:cxn modelId="{8B518DB4-9BF7-410E-8E4D-AD0DC5B1D124}" type="presOf" srcId="{69B5F98A-CC7E-44E0-BB07-4BAC4361E437}" destId="{2901AC39-C90E-4668-ADA0-AAD8A913903C}" srcOrd="0" destOrd="0" presId="urn:microsoft.com/office/officeart/2005/8/layout/process1"/>
    <dgm:cxn modelId="{B8722E33-9CD6-4974-BC4D-D551AF962505}" type="presOf" srcId="{FF466B88-A445-4778-9C44-6178AB1B9994}" destId="{B74BFDF2-B81D-4E06-949F-6626994DE2FD}" srcOrd="0" destOrd="0" presId="urn:microsoft.com/office/officeart/2005/8/layout/process1"/>
    <dgm:cxn modelId="{B6C14873-832D-4B76-B98F-888CD067AD96}" type="presOf" srcId="{69B5F98A-CC7E-44E0-BB07-4BAC4361E437}" destId="{9031087B-2A8B-478F-AF4D-58D130E2C650}" srcOrd="1" destOrd="0" presId="urn:microsoft.com/office/officeart/2005/8/layout/process1"/>
    <dgm:cxn modelId="{5F3296C5-A003-4EC5-AD29-4FB0B00009A7}" srcId="{FF466B88-A445-4778-9C44-6178AB1B9994}" destId="{723CBACB-0947-42A6-B044-A4E599AC2A3D}" srcOrd="1" destOrd="0" parTransId="{041EA18F-BF44-48DD-B187-5FE41008359E}" sibTransId="{689F8623-B045-4960-B018-C3D0AC61F206}"/>
    <dgm:cxn modelId="{CBAFC28D-E79F-4800-A100-3423402408E0}" type="presOf" srcId="{723CBACB-0947-42A6-B044-A4E599AC2A3D}" destId="{AEC36278-6CE5-476D-B0B7-4BE2B05FDC3C}" srcOrd="0" destOrd="0" presId="urn:microsoft.com/office/officeart/2005/8/layout/process1"/>
    <dgm:cxn modelId="{33456342-AD2E-469F-99E2-D6C6CDF9D9AF}" type="presOf" srcId="{B18B2853-2845-4328-9577-9B1EBCC6084B}" destId="{61C0092C-5C0B-4872-B42C-36423392D124}" srcOrd="0" destOrd="0" presId="urn:microsoft.com/office/officeart/2005/8/layout/process1"/>
    <dgm:cxn modelId="{697A83B6-6FF2-4688-B11F-38F37A16110C}" type="presOf" srcId="{C55EC161-72F5-4504-A8A8-C60E09DDE587}" destId="{485239E9-B4C4-4BEA-91EB-C39C59CE5B12}" srcOrd="0" destOrd="0" presId="urn:microsoft.com/office/officeart/2005/8/layout/process1"/>
    <dgm:cxn modelId="{FBFF86D2-7457-4534-87BB-8BD6559D4E90}" type="presParOf" srcId="{B74BFDF2-B81D-4E06-949F-6626994DE2FD}" destId="{28C01493-AE7F-4BC7-861C-4515D419F95D}" srcOrd="0" destOrd="0" presId="urn:microsoft.com/office/officeart/2005/8/layout/process1"/>
    <dgm:cxn modelId="{0D1C6FFC-3A38-42D2-8296-176720243B6A}" type="presParOf" srcId="{B74BFDF2-B81D-4E06-949F-6626994DE2FD}" destId="{2901AC39-C90E-4668-ADA0-AAD8A913903C}" srcOrd="1" destOrd="0" presId="urn:microsoft.com/office/officeart/2005/8/layout/process1"/>
    <dgm:cxn modelId="{29A4B32F-C3B0-4B70-A33D-F3D41BB5F2E2}" type="presParOf" srcId="{2901AC39-C90E-4668-ADA0-AAD8A913903C}" destId="{9031087B-2A8B-478F-AF4D-58D130E2C650}" srcOrd="0" destOrd="0" presId="urn:microsoft.com/office/officeart/2005/8/layout/process1"/>
    <dgm:cxn modelId="{A5586841-989F-4DFA-9642-090CEF459858}" type="presParOf" srcId="{B74BFDF2-B81D-4E06-949F-6626994DE2FD}" destId="{AEC36278-6CE5-476D-B0B7-4BE2B05FDC3C}" srcOrd="2" destOrd="0" presId="urn:microsoft.com/office/officeart/2005/8/layout/process1"/>
    <dgm:cxn modelId="{94F398C7-E7F3-4979-BF89-D36B385ABF11}" type="presParOf" srcId="{B74BFDF2-B81D-4E06-949F-6626994DE2FD}" destId="{5BFF2D77-E742-44C2-B4DB-BD6409C829C7}" srcOrd="3" destOrd="0" presId="urn:microsoft.com/office/officeart/2005/8/layout/process1"/>
    <dgm:cxn modelId="{DD178345-6B3F-4B45-8145-D7E09368CFA8}" type="presParOf" srcId="{5BFF2D77-E742-44C2-B4DB-BD6409C829C7}" destId="{BD728DBF-59B1-47BB-A913-97CDEB199B8C}" srcOrd="0" destOrd="0" presId="urn:microsoft.com/office/officeart/2005/8/layout/process1"/>
    <dgm:cxn modelId="{69F3CBD2-3302-48FA-AAB9-4972ACCC337A}" type="presParOf" srcId="{B74BFDF2-B81D-4E06-949F-6626994DE2FD}" destId="{A5EAB8F1-76B8-42F8-A0DF-242235DEAE43}" srcOrd="4" destOrd="0" presId="urn:microsoft.com/office/officeart/2005/8/layout/process1"/>
    <dgm:cxn modelId="{CD7436D8-DFF7-4F95-B7CC-C69674A617A8}" type="presParOf" srcId="{B74BFDF2-B81D-4E06-949F-6626994DE2FD}" destId="{485239E9-B4C4-4BEA-91EB-C39C59CE5B12}" srcOrd="5" destOrd="0" presId="urn:microsoft.com/office/officeart/2005/8/layout/process1"/>
    <dgm:cxn modelId="{2E343110-0314-4C7E-8E47-8EB7CEA49888}" type="presParOf" srcId="{485239E9-B4C4-4BEA-91EB-C39C59CE5B12}" destId="{9F14394F-30C8-4F1C-B9C0-8FCBB75C5424}" srcOrd="0" destOrd="0" presId="urn:microsoft.com/office/officeart/2005/8/layout/process1"/>
    <dgm:cxn modelId="{73BEB6C4-0734-4871-8B5E-BB306D694DD4}" type="presParOf" srcId="{B74BFDF2-B81D-4E06-949F-6626994DE2FD}" destId="{61C0092C-5C0B-4872-B42C-36423392D124}" srcOrd="6" destOrd="0" presId="urn:microsoft.com/office/officeart/2005/8/layout/process1"/>
  </dgm:cxnLst>
  <dgm:bg>
    <a:noFill/>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2632E-E67F-4E7C-A896-5ED0E360D344}" type="datetimeFigureOut">
              <a:rPr lang="en-US" smtClean="0"/>
              <a:t>7/3/2023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4A95C-9F1A-41D0-940A-7148FD27490A}" type="slidenum">
              <a:rPr lang="en-US" smtClean="0"/>
              <a:t>‹#›</a:t>
            </a:fld>
            <a:endParaRPr lang="en-US"/>
          </a:p>
        </p:txBody>
      </p:sp>
    </p:spTree>
    <p:extLst>
      <p:ext uri="{BB962C8B-B14F-4D97-AF65-F5344CB8AC3E}">
        <p14:creationId xmlns:p14="http://schemas.microsoft.com/office/powerpoint/2010/main" val="351625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2  Baran" panose="00000400000000000000" pitchFamily="2" charset="-78"/>
              </a:rPr>
              <a:t>عدم ایمنی و اثر بخشی وسیله</a:t>
            </a:r>
            <a:r>
              <a:rPr lang="fa-IR" baseline="0" dirty="0" smtClean="0">
                <a:cs typeface="2  Baran" panose="00000400000000000000" pitchFamily="2" charset="-78"/>
              </a:rPr>
              <a:t> پزشکی می تواند ناشی از طراحی نامناسب، اشکالات ساخت و یا حتی اشکالات نشانه گذاری یا همون اشکالات لیبلینگ وسیله باشد .این عدم  ایمنی و اثربخشی  می تواند  منجر به عملکرد نامناسب،  خروجی نادرست، خرابی های مکرر و نقص وسیله گردد.</a:t>
            </a:r>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2</a:t>
            </a:fld>
            <a:endParaRPr lang="en-US"/>
          </a:p>
        </p:txBody>
      </p:sp>
    </p:spTree>
    <p:extLst>
      <p:ext uri="{BB962C8B-B14F-4D97-AF65-F5344CB8AC3E}">
        <p14:creationId xmlns:p14="http://schemas.microsoft.com/office/powerpoint/2010/main" val="2557045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cs typeface="2  Baran" panose="00000400000000000000" pitchFamily="2" charset="-78"/>
              </a:rPr>
              <a:t>سوزن(در صورت رخداد در هنگام استفاده جهت بیمار،  گزارش حادثه ناگوار ارسال گردد، در صورت شکستگی قبل استفاده گزارش مشکل کیفی ارسال گردد)</a:t>
            </a:r>
          </a:p>
          <a:p>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22</a:t>
            </a:fld>
            <a:endParaRPr lang="en-US"/>
          </a:p>
        </p:txBody>
      </p:sp>
    </p:spTree>
    <p:extLst>
      <p:ext uri="{BB962C8B-B14F-4D97-AF65-F5344CB8AC3E}">
        <p14:creationId xmlns:p14="http://schemas.microsoft.com/office/powerpoint/2010/main" val="139588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cs typeface="2  Baran" panose="00000400000000000000" pitchFamily="2" charset="-78"/>
              </a:rPr>
              <a:t>سوزن(در صورت رخداد در هنگام استفاده جهت بیمار،  گزارش حادثه ناگوار ارسال گردد، در صورت شکستگی قبل استفاده گزارش مشکل کیفی ارسال گردد)</a:t>
            </a:r>
          </a:p>
          <a:p>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23</a:t>
            </a:fld>
            <a:endParaRPr lang="en-US"/>
          </a:p>
        </p:txBody>
      </p:sp>
    </p:spTree>
    <p:extLst>
      <p:ext uri="{BB962C8B-B14F-4D97-AF65-F5344CB8AC3E}">
        <p14:creationId xmlns:p14="http://schemas.microsoft.com/office/powerpoint/2010/main" val="147731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2  Baran" panose="00000400000000000000" pitchFamily="2" charset="-78"/>
              </a:rPr>
              <a:t>مثلا</a:t>
            </a:r>
            <a:r>
              <a:rPr lang="fa-IR" baseline="0" dirty="0" smtClean="0">
                <a:cs typeface="2  Baran" panose="00000400000000000000" pitchFamily="2" charset="-78"/>
              </a:rPr>
              <a:t> در طی دوره کرونا برای اولین بار دستگاه ونتیلاتور از یکی از شرکتهای ایرانی از هیات امنا تحویل مرکز درمانی گردید. بعد از گذشت مدت زمانی ، با آمارگیری از مرکز اداره تجهیرات متوجه شد که دستگاههای تحویلی غیرفعال می باشند. با بررسی های انجام شده مشخص گردید بعد از تجربه استفاده از دستگاه به دلیل عدم رصایت دستگاه کنار گذاشته شد. علت کنار گذاشته شدن مواردی از قبیل طراحی نامناسب منوی دستگاه و مدهای آن با توجه به منو ومدهای دستگاههای خارحی مورد استفاده در مرکز  بیان شد. این مورد یک مشکل کیفی می باشد  که وظیفه مرکز بود که در سامانه </a:t>
            </a:r>
            <a:r>
              <a:rPr lang="en-US" baseline="0" dirty="0" err="1" smtClean="0"/>
              <a:t>mdr</a:t>
            </a:r>
            <a:r>
              <a:rPr lang="fa-IR" baseline="0" dirty="0" smtClean="0">
                <a:cs typeface="2  Baran" panose="00000400000000000000" pitchFamily="2" charset="-78"/>
              </a:rPr>
              <a:t> ثبتش کنه و موارد طراحی نامناسب که منجر به عدم رضایت کاربر شده را گزارش کند تا سازنده بتواند بررسی و در صورت نیاز طراحیشو اصلاح کند. </a:t>
            </a:r>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24</a:t>
            </a:fld>
            <a:endParaRPr lang="en-US"/>
          </a:p>
        </p:txBody>
      </p:sp>
    </p:spTree>
    <p:extLst>
      <p:ext uri="{BB962C8B-B14F-4D97-AF65-F5344CB8AC3E}">
        <p14:creationId xmlns:p14="http://schemas.microsoft.com/office/powerpoint/2010/main" val="893086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cs typeface="2  Baran" panose="00000400000000000000" pitchFamily="2" charset="-78"/>
              </a:rPr>
              <a:t>موارد تخلف  می تواند به شرح ذیل باشد</a:t>
            </a:r>
            <a:r>
              <a:rPr lang="en-US" dirty="0" smtClean="0"/>
              <a:t>:</a:t>
            </a:r>
          </a:p>
          <a:p>
            <a:r>
              <a:rPr lang="fa-IR" dirty="0" smtClean="0">
                <a:cs typeface="2  Baran" panose="00000400000000000000" pitchFamily="2" charset="-78"/>
              </a:rPr>
              <a:t> البته قبلش باید این موضوع را بگیم</a:t>
            </a:r>
            <a:r>
              <a:rPr lang="fa-IR" baseline="0" dirty="0" smtClean="0">
                <a:cs typeface="2  Baran" panose="00000400000000000000" pitchFamily="2" charset="-78"/>
              </a:rPr>
              <a:t> که درسته هر کدام از این موارد تخلف شرکته و موسسه پزشکی میتواند براش گزارش ثبت کند ولی باید بدونید که در همین دستورالعمل ضوابط خدمات پس از فروش، در قسمت تعهدات مرکز درمانی اورده شده که مراکز موظف اند فاکتورهای شرکتها را به موقع پرداخت کنند مسئولیت تعلل در این مورد، برعهده مرکز درمانی است  و این بند موجب شده که بسیاری از شرکتها  با توجه به بدهی های بالای مراکز به ضوابط عمل نکنند و درنهایتم وقتی پس از ثبت گزارش شکایت از خدمات پس از فروش اداره کل وارد ماجرا می شود، بدهی را عنوان کنند و نتیجش که ما تجربه داشتیم این میشه که کارشناس اداره کل تماس بگیره بگه اول بدهی را تصویه کنید لذا هدف این قسمت بیشتر اینه که شما با حقوقتون در برابر شرکتها آشنا بشوید  ثبت شکایت پیشنهاد می شود در صورت اجبار صورت گیرد </a:t>
            </a:r>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30</a:t>
            </a:fld>
            <a:endParaRPr lang="en-US"/>
          </a:p>
        </p:txBody>
      </p:sp>
    </p:spTree>
    <p:extLst>
      <p:ext uri="{BB962C8B-B14F-4D97-AF65-F5344CB8AC3E}">
        <p14:creationId xmlns:p14="http://schemas.microsoft.com/office/powerpoint/2010/main" val="142298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2  Baran" panose="00000400000000000000" pitchFamily="2" charset="-78"/>
              </a:rPr>
              <a:t>خب</a:t>
            </a:r>
            <a:r>
              <a:rPr lang="fa-IR" baseline="0" dirty="0" smtClean="0">
                <a:cs typeface="2  Baran" panose="00000400000000000000" pitchFamily="2" charset="-78"/>
              </a:rPr>
              <a:t> تا همینجا یک نفر میتونه با بک مثال فرق اثربخشی یا عملکرد یک وسیله پزشکی را با ایمنی آن وسیله بگه</a:t>
            </a:r>
          </a:p>
          <a:p>
            <a:r>
              <a:rPr lang="fa-IR" baseline="0" dirty="0" smtClean="0">
                <a:cs typeface="2  Baran" panose="00000400000000000000" pitchFamily="2" charset="-78"/>
              </a:rPr>
              <a:t>مثال: لانگ گاز هدف استفاده از لانگ گاز چیه؟ بند آوردن خون بیمار در زمان جراحت اگر لانگ گازی به علت کیفیت پایین میزان جذب خون براش خیلی پایین باشه در اینجا مشکل میشه عملکرد  نادرست و یا  عدم اثربخشی وسیله</a:t>
            </a:r>
          </a:p>
          <a:p>
            <a:r>
              <a:rPr lang="fa-IR" baseline="0" dirty="0" smtClean="0">
                <a:cs typeface="2  Baran" panose="00000400000000000000" pitchFamily="2" charset="-78"/>
              </a:rPr>
              <a:t>حالا اگر میزان جذبش خوب بود ولی به علت عدم استریل بودن موجب عفونت در بیمار شود میشه عدم ایمنی وسیله در حالت کلی اثربخشی و عملکرد همان هدف استفاده از کالاست و ایمنی وسیله به حفظ سلامت کاربر و یا بیمار در هنگام استفاده از وسیله اشاره میکند </a:t>
            </a:r>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3</a:t>
            </a:fld>
            <a:endParaRPr lang="en-US"/>
          </a:p>
        </p:txBody>
      </p:sp>
    </p:spTree>
    <p:extLst>
      <p:ext uri="{BB962C8B-B14F-4D97-AF65-F5344CB8AC3E}">
        <p14:creationId xmlns:p14="http://schemas.microsoft.com/office/powerpoint/2010/main" val="300698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2  Baran" panose="00000400000000000000" pitchFamily="2" charset="-78"/>
              </a:rPr>
              <a:t>مدیریت ریسک یک جدوله</a:t>
            </a:r>
            <a:r>
              <a:rPr lang="fa-IR" baseline="0" dirty="0" smtClean="0">
                <a:cs typeface="2  Baran" panose="00000400000000000000" pitchFamily="2" charset="-78"/>
              </a:rPr>
              <a:t> که بر اساس استاندارد ایزو 14971 توسط هر تولیدکننده ای هنگام اخذ پروانه ساخت وسیله پزشکی ارائه می شه این جدول شامل کلیه ریسکها در مراحل مختلف تولید از قبیل طراحی محصول ، تامین ماده اولیه، فرایند تولید، بسته بندی ، استریل، انبارش و غیره می شود منظور از ریسک هر موردی که در ایمنی و اثربخشی وسیله ویا حتی ایمنی خط تولید تاثیر  منفی  داشته باشه، است این جدول در ابتدا با دانش و تسلط تولید کننده تهیه می شود   و با گذشت زمان از طریق کسب تجربه و دریافت فیدبک از بازار در قالب گزارشات مشکلات کیفی به روز رسانی می شود به عنوان مثال برای محصول گاز طبی در مرحله آنالیز ماده اولیه این ریسکها تعریف میشه   حالا شما فرض کنید مثلا در جدول اولیه بررسی آلودگی ماده اولیه درنظر گرفته نشده و پارتی نخ وارد انبار شده که در برخی از قسمتهاش به علت الودگی رنگش سفید نیست خب حالا اینمحصول وارد بازار شده مثلا در بیمارستان ولایت پس از باز کردن بسته بندی پرستار متوجه آلودگی گاز شده حالا در این مرحله با ارسال گزارش مشکل کیفی با عنوان آلودگی کالا تولیدکننده را باخبر می کند باخبر شدن تولیدکننده باعث میشه که در خط تولید آلودگی چک شود و ریسکش در جدول مدیریت ریسک آورده شود</a:t>
            </a:r>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4</a:t>
            </a:fld>
            <a:endParaRPr lang="en-US"/>
          </a:p>
        </p:txBody>
      </p:sp>
    </p:spTree>
    <p:extLst>
      <p:ext uri="{BB962C8B-B14F-4D97-AF65-F5344CB8AC3E}">
        <p14:creationId xmlns:p14="http://schemas.microsoft.com/office/powerpoint/2010/main" val="366365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2  Baran" panose="00000400000000000000" pitchFamily="2" charset="-78"/>
              </a:rPr>
              <a:t>طبق این تعریف دو مورد تاکید شده است این</a:t>
            </a:r>
            <a:r>
              <a:rPr lang="fa-IR" baseline="0" dirty="0" smtClean="0">
                <a:cs typeface="2  Baran" panose="00000400000000000000" pitchFamily="2" charset="-78"/>
              </a:rPr>
              <a:t> که ظن ایجاد یک پیامد نامطلوب برای اینکه حادثه ناگوار از وسیله پزشکی رخ داده کفایت میکنه نیاز نیست که شما حتما اطمنیان داتشه باشید در مراحل بعدی بررسی می شود که این حادثه ناگوار در اثر استفاده از آن وسیله بوده یا خیر</a:t>
            </a:r>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6</a:t>
            </a:fld>
            <a:endParaRPr lang="en-US"/>
          </a:p>
        </p:txBody>
      </p:sp>
    </p:spTree>
    <p:extLst>
      <p:ext uri="{BB962C8B-B14F-4D97-AF65-F5344CB8AC3E}">
        <p14:creationId xmlns:p14="http://schemas.microsoft.com/office/powerpoint/2010/main" val="177753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7</a:t>
            </a:fld>
            <a:endParaRPr lang="en-US"/>
          </a:p>
        </p:txBody>
      </p:sp>
    </p:spTree>
    <p:extLst>
      <p:ext uri="{BB962C8B-B14F-4D97-AF65-F5344CB8AC3E}">
        <p14:creationId xmlns:p14="http://schemas.microsoft.com/office/powerpoint/2010/main" val="420793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2  Baran" panose="00000400000000000000" pitchFamily="2" charset="-78"/>
              </a:rPr>
              <a:t>کلاس خطر وسیله پزشکی:پتانسیل خطری که در اثر استفاده از یک وسیله می تواند برای انسان ایجاد گردد، کلاس خطر می گویند.</a:t>
            </a:r>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10</a:t>
            </a:fld>
            <a:endParaRPr lang="en-US"/>
          </a:p>
        </p:txBody>
      </p:sp>
    </p:spTree>
    <p:extLst>
      <p:ext uri="{BB962C8B-B14F-4D97-AF65-F5344CB8AC3E}">
        <p14:creationId xmlns:p14="http://schemas.microsoft.com/office/powerpoint/2010/main" val="195414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2  Baran" panose="00000400000000000000" pitchFamily="2" charset="-78"/>
              </a:rPr>
              <a:t>به</a:t>
            </a:r>
            <a:r>
              <a:rPr lang="fa-IR" baseline="0" dirty="0" smtClean="0">
                <a:cs typeface="2  Baran" panose="00000400000000000000" pitchFamily="2" charset="-78"/>
              </a:rPr>
              <a:t> عنوان مثال من براتون یک گزارش حادثه ناگوار مربوط به دستکش جراحی  که در </a:t>
            </a:r>
            <a:r>
              <a:rPr lang="en-US" baseline="0" dirty="0" smtClean="0"/>
              <a:t>FDA </a:t>
            </a:r>
            <a:r>
              <a:rPr lang="fa-IR" baseline="0" dirty="0" smtClean="0">
                <a:cs typeface="2  Baran" panose="00000400000000000000" pitchFamily="2" charset="-78"/>
              </a:rPr>
              <a:t>گزارش شده آوردم.   دستکش جراحی وسیله پزشکی با کلاس خطر </a:t>
            </a:r>
            <a:r>
              <a:rPr lang="en-US" baseline="0" dirty="0" smtClean="0"/>
              <a:t>B </a:t>
            </a:r>
            <a:r>
              <a:rPr lang="fa-IR" baseline="0" dirty="0" smtClean="0">
                <a:cs typeface="2  Baran" panose="00000400000000000000" pitchFamily="2" charset="-78"/>
              </a:rPr>
              <a:t> است توصیف واقعش چی بود که یکی از کارمندان در حین پوشیدن دستکش جراحی گامکس گامکس پی، واکنش آلرژیک را تجربه کرده و احساس سوزش/خارش و راش صورتی روی دستانش پیدا کرده است. بثورات به سمت بالای بازوها و سپس به سینه او با جوش سرایت کرد. کارمند به دلیل واکنش آلرژیک در اورژانس تحت درمان قرار گرفت. او علیرغم درمان، ضربان قلبش افزایش یافته بود و به دلیل تاکی کاردی در آی سی یو بستری شد. بعد از 2-3 شب از </a:t>
            </a:r>
            <a:r>
              <a:rPr lang="en-US" baseline="0" dirty="0" err="1" smtClean="0"/>
              <a:t>icu</a:t>
            </a:r>
            <a:r>
              <a:rPr lang="en-US" baseline="0" dirty="0" smtClean="0"/>
              <a:t> </a:t>
            </a:r>
            <a:r>
              <a:rPr lang="fa-IR" baseline="0" dirty="0" smtClean="0">
                <a:cs typeface="2  Baran" panose="00000400000000000000" pitchFamily="2" charset="-78"/>
              </a:rPr>
              <a:t>مرخص شد. البته بعد از بررسی مشحص شد که وسیله پزشکی بدون نقص بوده و این اتفاقات در اثر استفاده از وسیله نبوده است</a:t>
            </a:r>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11</a:t>
            </a:fld>
            <a:endParaRPr lang="en-US"/>
          </a:p>
        </p:txBody>
      </p:sp>
    </p:spTree>
    <p:extLst>
      <p:ext uri="{BB962C8B-B14F-4D97-AF65-F5344CB8AC3E}">
        <p14:creationId xmlns:p14="http://schemas.microsoft.com/office/powerpoint/2010/main" val="368433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2  Baran" panose="00000400000000000000" pitchFamily="2" charset="-78"/>
              </a:rPr>
              <a:t>شکایت ایمیلی از (</a:t>
            </a:r>
            <a:r>
              <a:rPr lang="en-US" dirty="0" smtClean="0"/>
              <a:t>b)(6) </a:t>
            </a:r>
            <a:r>
              <a:rPr lang="fa-IR" dirty="0" smtClean="0">
                <a:cs typeface="2  Baran" panose="00000400000000000000" pitchFamily="2" charset="-78"/>
              </a:rPr>
              <a:t>در مورد سوختگی شیمیایی که دخترش از باندهای ضد باکتری والمارت (با نام تجاری برابر) دریافت کرد. در زیر ایمیل مادر آمده است: "اسم من (ب) (6) است، در روز چهارشنبه (ب) (6) 2023 دخترم در حال بازی کردن در بیرون از خانه بود و افتاد که منجر به ترکش روی ران او شد. سپس زخم را با آب تمیز کردم و روی ران او گذاشتم. پانسمان آنتی باکتریال والمارت (مارک برابر) بعد از تعویض متوجه شدم دخترم به لمس حساس است اما فکر کردم فقط از زمین افتادن او بوده است. شنبه متوجه نشتی باند او شدم، به این فکر کردم که خون است، بانداژ را برداشتم (که نبود. </a:t>
            </a:r>
            <a:r>
              <a:rPr lang="en-US" dirty="0" smtClean="0"/>
              <a:t>t blood) </a:t>
            </a:r>
            <a:r>
              <a:rPr lang="fa-IR" dirty="0" smtClean="0">
                <a:cs typeface="2  Baran" panose="00000400000000000000" pitchFamily="2" charset="-78"/>
              </a:rPr>
              <a:t>و آن را با یکی دیگر جایگزین کرد. یکشنبه (</a:t>
            </a:r>
            <a:r>
              <a:rPr lang="en-US" dirty="0" smtClean="0"/>
              <a:t>b) (6) 2023 </a:t>
            </a:r>
            <a:r>
              <a:rPr lang="fa-IR" dirty="0" smtClean="0">
                <a:cs typeface="2  Baran" panose="00000400000000000000" pitchFamily="2" charset="-78"/>
              </a:rPr>
              <a:t>دخترم اشاره کرد که پایش دوباره نشتی داشت و درد زیادی داشت. وقتی بانداژ را برداشتم متوجه سوختگی شیمیایی شدید روی ران او شدم. اندازه بالشتک از باند. به محض اینکه متوجه این موضوع شدم، یک عکس گرفتم و بلافاصله جعبه را در وب سایت </a:t>
            </a:r>
            <a:r>
              <a:rPr lang="en-US" dirty="0" err="1" smtClean="0"/>
              <a:t>walmart</a:t>
            </a:r>
            <a:r>
              <a:rPr lang="en-US" dirty="0" smtClean="0"/>
              <a:t> </a:t>
            </a:r>
            <a:r>
              <a:rPr lang="fa-IR" dirty="0" smtClean="0">
                <a:cs typeface="2  Baran" panose="00000400000000000000" pitchFamily="2" charset="-78"/>
              </a:rPr>
              <a:t>جستجو کردم تا مواد تشکیل دهنده را بررسی کنم. همچنین نظرات را بررسی کردم و متوجه شدم که چندین نفر گفته اند که همه آنها سوختگی شیمیایی گرفته اند. این بانداژها. (اولین بررسی از سال 2019 تا آخرین مورد در سال 2021 بود.) به این دلیل که بعد از ساعت ها نتوانستم با شماره روی جعبه تماس بگیرم تا روز بعد (ب) (6) 2023 که انجام دادم و صحبت کردم. با (ب) (4) که تمام کارهایی که می تواند انجام دهد را ذکر کرده است برای تامین کننده پیام ارسال کند. دخترم را هم نزد پزشک اطفال بردم که تایید کرد واکنش آلرژیک و سوختگی نیست. توجه داشته باشید که مواد تشکیل دهنده "بنزالکونیوم کلرید (0.8٪) است که بسیار بالاتر از سطح ایمن 0.1٪ است. نوار چسب و سایر باندهای حاوی این ماده شیمیایی فقط حاوی 0.1٪ هستند (دکتر همچنین گفته است که مواد شیمیایی نباید با چنین غلظتی درگیر نیستید) این محصول باید فراخوانی شود یا از قفسه خارج شود، از امروز که به وب‌سایت </a:t>
            </a:r>
            <a:r>
              <a:rPr lang="en-US" dirty="0" err="1" smtClean="0"/>
              <a:t>walmart</a:t>
            </a:r>
            <a:r>
              <a:rPr lang="en-US" dirty="0" smtClean="0"/>
              <a:t> </a:t>
            </a:r>
            <a:r>
              <a:rPr lang="fa-IR" dirty="0" smtClean="0">
                <a:cs typeface="2  Baran" panose="00000400000000000000" pitchFamily="2" charset="-78"/>
              </a:rPr>
              <a:t>نگاه می‌کنیم، بیش از 500 جعبه در 24 ساعت گذشته فروخته شده است. لطفاً به من کمک کنید این را دریافت کنم. قبل از اینکه شخص دیگری آسیب ببیند، محصول فراخوانی شد یا از قفسه ها خارج شد.</a:t>
            </a:r>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12</a:t>
            </a:fld>
            <a:endParaRPr lang="en-US"/>
          </a:p>
        </p:txBody>
      </p:sp>
    </p:spTree>
    <p:extLst>
      <p:ext uri="{BB962C8B-B14F-4D97-AF65-F5344CB8AC3E}">
        <p14:creationId xmlns:p14="http://schemas.microsoft.com/office/powerpoint/2010/main" val="353151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cs typeface="2  Baran" panose="00000400000000000000" pitchFamily="2" charset="-78"/>
              </a:rPr>
              <a:t>سوزن(در صورت رخداد در هنگام استفاده جهت بیمار،  گزارش حادثه ناگوار ارسال گردد، در صورت شکستگی قبل استفاده گزارش مشکل کیفی ارسال گردد)</a:t>
            </a:r>
          </a:p>
          <a:p>
            <a:endParaRPr lang="en-US" dirty="0"/>
          </a:p>
        </p:txBody>
      </p:sp>
      <p:sp>
        <p:nvSpPr>
          <p:cNvPr id="4" name="Slide Number Placeholder 3"/>
          <p:cNvSpPr>
            <a:spLocks noGrp="1"/>
          </p:cNvSpPr>
          <p:nvPr>
            <p:ph type="sldNum" sz="quarter" idx="10"/>
          </p:nvPr>
        </p:nvSpPr>
        <p:spPr/>
        <p:txBody>
          <a:bodyPr/>
          <a:lstStyle/>
          <a:p>
            <a:fld id="{87D4A95C-9F1A-41D0-940A-7148FD27490A}" type="slidenum">
              <a:rPr lang="en-US" smtClean="0"/>
              <a:t>21</a:t>
            </a:fld>
            <a:endParaRPr lang="en-US"/>
          </a:p>
        </p:txBody>
      </p:sp>
    </p:spTree>
    <p:extLst>
      <p:ext uri="{BB962C8B-B14F-4D97-AF65-F5344CB8AC3E}">
        <p14:creationId xmlns:p14="http://schemas.microsoft.com/office/powerpoint/2010/main" val="292514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4F0DA0-3E3B-4EFD-9D24-5DE06763CAB3}"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0542-309B-4105-92A6-6FCF4098870D}" type="slidenum">
              <a:rPr lang="en-US" smtClean="0"/>
              <a:t>‹#›</a:t>
            </a:fld>
            <a:endParaRPr lang="en-US"/>
          </a:p>
        </p:txBody>
      </p:sp>
    </p:spTree>
    <p:extLst>
      <p:ext uri="{BB962C8B-B14F-4D97-AF65-F5344CB8AC3E}">
        <p14:creationId xmlns:p14="http://schemas.microsoft.com/office/powerpoint/2010/main" val="289026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F0DA0-3E3B-4EFD-9D24-5DE06763CAB3}"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0542-309B-4105-92A6-6FCF4098870D}" type="slidenum">
              <a:rPr lang="en-US" smtClean="0"/>
              <a:t>‹#›</a:t>
            </a:fld>
            <a:endParaRPr lang="en-US"/>
          </a:p>
        </p:txBody>
      </p:sp>
    </p:spTree>
    <p:extLst>
      <p:ext uri="{BB962C8B-B14F-4D97-AF65-F5344CB8AC3E}">
        <p14:creationId xmlns:p14="http://schemas.microsoft.com/office/powerpoint/2010/main" val="160296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F0DA0-3E3B-4EFD-9D24-5DE06763CAB3}"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0542-309B-4105-92A6-6FCF4098870D}" type="slidenum">
              <a:rPr lang="en-US" smtClean="0"/>
              <a:t>‹#›</a:t>
            </a:fld>
            <a:endParaRPr lang="en-US"/>
          </a:p>
        </p:txBody>
      </p:sp>
    </p:spTree>
    <p:extLst>
      <p:ext uri="{BB962C8B-B14F-4D97-AF65-F5344CB8AC3E}">
        <p14:creationId xmlns:p14="http://schemas.microsoft.com/office/powerpoint/2010/main" val="135889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F0DA0-3E3B-4EFD-9D24-5DE06763CAB3}"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0542-309B-4105-92A6-6FCF4098870D}" type="slidenum">
              <a:rPr lang="en-US" smtClean="0"/>
              <a:t>‹#›</a:t>
            </a:fld>
            <a:endParaRPr lang="en-US"/>
          </a:p>
        </p:txBody>
      </p:sp>
    </p:spTree>
    <p:extLst>
      <p:ext uri="{BB962C8B-B14F-4D97-AF65-F5344CB8AC3E}">
        <p14:creationId xmlns:p14="http://schemas.microsoft.com/office/powerpoint/2010/main" val="28329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4F0DA0-3E3B-4EFD-9D24-5DE06763CAB3}"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0542-309B-4105-92A6-6FCF4098870D}" type="slidenum">
              <a:rPr lang="en-US" smtClean="0"/>
              <a:t>‹#›</a:t>
            </a:fld>
            <a:endParaRPr lang="en-US"/>
          </a:p>
        </p:txBody>
      </p:sp>
    </p:spTree>
    <p:extLst>
      <p:ext uri="{BB962C8B-B14F-4D97-AF65-F5344CB8AC3E}">
        <p14:creationId xmlns:p14="http://schemas.microsoft.com/office/powerpoint/2010/main" val="304797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4F0DA0-3E3B-4EFD-9D24-5DE06763CAB3}"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20542-309B-4105-92A6-6FCF4098870D}" type="slidenum">
              <a:rPr lang="en-US" smtClean="0"/>
              <a:t>‹#›</a:t>
            </a:fld>
            <a:endParaRPr lang="en-US"/>
          </a:p>
        </p:txBody>
      </p:sp>
    </p:spTree>
    <p:extLst>
      <p:ext uri="{BB962C8B-B14F-4D97-AF65-F5344CB8AC3E}">
        <p14:creationId xmlns:p14="http://schemas.microsoft.com/office/powerpoint/2010/main" val="314046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4F0DA0-3E3B-4EFD-9D24-5DE06763CAB3}" type="datetimeFigureOut">
              <a:rPr lang="en-US" smtClean="0"/>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20542-309B-4105-92A6-6FCF4098870D}" type="slidenum">
              <a:rPr lang="en-US" smtClean="0"/>
              <a:t>‹#›</a:t>
            </a:fld>
            <a:endParaRPr lang="en-US"/>
          </a:p>
        </p:txBody>
      </p:sp>
    </p:spTree>
    <p:extLst>
      <p:ext uri="{BB962C8B-B14F-4D97-AF65-F5344CB8AC3E}">
        <p14:creationId xmlns:p14="http://schemas.microsoft.com/office/powerpoint/2010/main" val="384104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4F0DA0-3E3B-4EFD-9D24-5DE06763CAB3}" type="datetimeFigureOut">
              <a:rPr lang="en-US" smtClean="0"/>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20542-309B-4105-92A6-6FCF4098870D}" type="slidenum">
              <a:rPr lang="en-US" smtClean="0"/>
              <a:t>‹#›</a:t>
            </a:fld>
            <a:endParaRPr lang="en-US"/>
          </a:p>
        </p:txBody>
      </p:sp>
    </p:spTree>
    <p:extLst>
      <p:ext uri="{BB962C8B-B14F-4D97-AF65-F5344CB8AC3E}">
        <p14:creationId xmlns:p14="http://schemas.microsoft.com/office/powerpoint/2010/main" val="341368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F0DA0-3E3B-4EFD-9D24-5DE06763CAB3}" type="datetimeFigureOut">
              <a:rPr lang="en-US" smtClean="0"/>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20542-309B-4105-92A6-6FCF4098870D}" type="slidenum">
              <a:rPr lang="en-US" smtClean="0"/>
              <a:t>‹#›</a:t>
            </a:fld>
            <a:endParaRPr lang="en-US"/>
          </a:p>
        </p:txBody>
      </p:sp>
    </p:spTree>
    <p:extLst>
      <p:ext uri="{BB962C8B-B14F-4D97-AF65-F5344CB8AC3E}">
        <p14:creationId xmlns:p14="http://schemas.microsoft.com/office/powerpoint/2010/main" val="273255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F0DA0-3E3B-4EFD-9D24-5DE06763CAB3}"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20542-309B-4105-92A6-6FCF4098870D}" type="slidenum">
              <a:rPr lang="en-US" smtClean="0"/>
              <a:t>‹#›</a:t>
            </a:fld>
            <a:endParaRPr lang="en-US"/>
          </a:p>
        </p:txBody>
      </p:sp>
    </p:spTree>
    <p:extLst>
      <p:ext uri="{BB962C8B-B14F-4D97-AF65-F5344CB8AC3E}">
        <p14:creationId xmlns:p14="http://schemas.microsoft.com/office/powerpoint/2010/main" val="43007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F0DA0-3E3B-4EFD-9D24-5DE06763CAB3}"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20542-309B-4105-92A6-6FCF4098870D}" type="slidenum">
              <a:rPr lang="en-US" smtClean="0"/>
              <a:t>‹#›</a:t>
            </a:fld>
            <a:endParaRPr lang="en-US"/>
          </a:p>
        </p:txBody>
      </p:sp>
    </p:spTree>
    <p:extLst>
      <p:ext uri="{BB962C8B-B14F-4D97-AF65-F5344CB8AC3E}">
        <p14:creationId xmlns:p14="http://schemas.microsoft.com/office/powerpoint/2010/main" val="286403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F0DA0-3E3B-4EFD-9D24-5DE06763CAB3}" type="datetimeFigureOut">
              <a:rPr lang="en-US" smtClean="0"/>
              <a:t>7/3/2023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20542-309B-4105-92A6-6FCF4098870D}" type="slidenum">
              <a:rPr lang="en-US" smtClean="0"/>
              <a:t>‹#›</a:t>
            </a:fld>
            <a:endParaRPr lang="en-US"/>
          </a:p>
        </p:txBody>
      </p:sp>
    </p:spTree>
    <p:extLst>
      <p:ext uri="{BB962C8B-B14F-4D97-AF65-F5344CB8AC3E}">
        <p14:creationId xmlns:p14="http://schemas.microsoft.com/office/powerpoint/2010/main" val="747203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import.imed.ir/" TargetMode="External"/><Relationship Id="rId2" Type="http://schemas.openxmlformats.org/officeDocument/2006/relationships/hyperlink" Target="http://report.imed.ir/Additionals/adr2_registerreport.asp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report.imed.ir/Additionals/adr2_registerreport.asp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report.imed.ir/Additionals/adr2_registerreport.aspx"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report.imed.ir/Additionals/adr2_registerreport.aspx"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hyperlink" Target="http://import.imed.ir/" TargetMode="Externa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import.imed.ir/"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import.imed.ir/"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import.imed.i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rtl="1"/>
            <a:r>
              <a:rPr lang="fa-IR" dirty="0" smtClean="0"/>
              <a:t>آشنایی با سامانه گزارشات تجهیزات </a:t>
            </a:r>
            <a:r>
              <a:rPr lang="fa-IR" dirty="0"/>
              <a:t>پزشکی </a:t>
            </a:r>
            <a:r>
              <a:rPr lang="en-US" dirty="0" smtClean="0"/>
              <a:t>(Medical Device</a:t>
            </a:r>
            <a:r>
              <a:rPr lang="en-US" dirty="0"/>
              <a:t> </a:t>
            </a:r>
            <a:r>
              <a:rPr lang="fa-IR" dirty="0" smtClean="0"/>
              <a:t/>
            </a:r>
            <a:br>
              <a:rPr lang="fa-IR" dirty="0" smtClean="0"/>
            </a:br>
            <a:r>
              <a:rPr lang="en-US" dirty="0" smtClean="0"/>
              <a:t>Reporting)</a:t>
            </a:r>
            <a:endParaRPr lang="en-US" dirty="0"/>
          </a:p>
        </p:txBody>
      </p:sp>
      <p:sp>
        <p:nvSpPr>
          <p:cNvPr id="3" name="Subtitle 2"/>
          <p:cNvSpPr>
            <a:spLocks noGrp="1"/>
          </p:cNvSpPr>
          <p:nvPr>
            <p:ph type="subTitle" idx="1"/>
          </p:nvPr>
        </p:nvSpPr>
        <p:spPr>
          <a:xfrm>
            <a:off x="1524000" y="4216187"/>
            <a:ext cx="9144000" cy="1655762"/>
          </a:xfrm>
        </p:spPr>
        <p:txBody>
          <a:bodyPr/>
          <a:lstStyle/>
          <a:p>
            <a:r>
              <a:rPr lang="fa-IR" smtClean="0">
                <a:cs typeface="2  Baran" panose="00000400000000000000" pitchFamily="2" charset="-78"/>
              </a:rPr>
              <a:t>بهار 1401</a:t>
            </a:r>
            <a:endParaRPr lang="en-US" dirty="0"/>
          </a:p>
        </p:txBody>
      </p:sp>
    </p:spTree>
    <p:extLst>
      <p:ext uri="{BB962C8B-B14F-4D97-AF65-F5344CB8AC3E}">
        <p14:creationId xmlns:p14="http://schemas.microsoft.com/office/powerpoint/2010/main" val="110480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7797" y="501603"/>
            <a:ext cx="10515600" cy="4329705"/>
          </a:xfrm>
        </p:spPr>
        <p:txBody>
          <a:bodyPr/>
          <a:lstStyle/>
          <a:p>
            <a:pPr algn="r" rtl="1"/>
            <a:r>
              <a:rPr lang="fa-IR" dirty="0" smtClean="0"/>
              <a:t>سوال: آیا یک وسیله پزشکی با کلاس خطر پایین می تواند منجر به یک حادثه ناگوار شود ؟</a:t>
            </a:r>
            <a:br>
              <a:rPr lang="fa-IR" dirty="0" smtClean="0"/>
            </a:br>
            <a:endParaRPr lang="en-US" dirty="0"/>
          </a:p>
        </p:txBody>
      </p:sp>
    </p:spTree>
    <p:extLst>
      <p:ext uri="{BB962C8B-B14F-4D97-AF65-F5344CB8AC3E}">
        <p14:creationId xmlns:p14="http://schemas.microsoft.com/office/powerpoint/2010/main" val="1092864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14901" y="1427187"/>
            <a:ext cx="8977739" cy="4495942"/>
          </a:xfrm>
          <a:prstGeom prst="rect">
            <a:avLst/>
          </a:prstGeom>
        </p:spPr>
      </p:pic>
      <p:sp>
        <p:nvSpPr>
          <p:cNvPr id="3" name="Title 2"/>
          <p:cNvSpPr>
            <a:spLocks noGrp="1"/>
          </p:cNvSpPr>
          <p:nvPr>
            <p:ph type="title" idx="4294967295"/>
          </p:nvPr>
        </p:nvSpPr>
        <p:spPr>
          <a:xfrm>
            <a:off x="0" y="365125"/>
            <a:ext cx="10515600" cy="1325563"/>
          </a:xfrm>
        </p:spPr>
        <p:txBody>
          <a:bodyPr/>
          <a:lstStyle/>
          <a:p>
            <a:pPr algn="r"/>
            <a:r>
              <a:rPr lang="fa-IR" dirty="0" smtClean="0"/>
              <a:t> نمونه گزارش حادثه ناگوار- دستکش جراحی</a:t>
            </a:r>
            <a:endParaRPr lang="en-US" dirty="0"/>
          </a:p>
        </p:txBody>
      </p:sp>
    </p:spTree>
    <p:extLst>
      <p:ext uri="{BB962C8B-B14F-4D97-AF65-F5344CB8AC3E}">
        <p14:creationId xmlns:p14="http://schemas.microsoft.com/office/powerpoint/2010/main" val="415640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72657" y="1461530"/>
            <a:ext cx="8201025" cy="5079527"/>
          </a:xfrm>
          <a:prstGeom prst="rect">
            <a:avLst/>
          </a:prstGeom>
        </p:spPr>
      </p:pic>
      <p:sp>
        <p:nvSpPr>
          <p:cNvPr id="3" name="Title 2"/>
          <p:cNvSpPr>
            <a:spLocks noGrp="1"/>
          </p:cNvSpPr>
          <p:nvPr>
            <p:ph type="title" idx="4294967295"/>
          </p:nvPr>
        </p:nvSpPr>
        <p:spPr>
          <a:xfrm>
            <a:off x="1676400" y="309563"/>
            <a:ext cx="10515600" cy="1325562"/>
          </a:xfrm>
        </p:spPr>
        <p:txBody>
          <a:bodyPr/>
          <a:lstStyle/>
          <a:p>
            <a:pPr algn="r"/>
            <a:r>
              <a:rPr lang="fa-IR" dirty="0" smtClean="0"/>
              <a:t>نمونه گزارش حادثه ناگوار- پانسمان ضد باکتری</a:t>
            </a:r>
            <a:endParaRPr lang="en-US" dirty="0"/>
          </a:p>
        </p:txBody>
      </p:sp>
    </p:spTree>
    <p:extLst>
      <p:ext uri="{BB962C8B-B14F-4D97-AF65-F5344CB8AC3E}">
        <p14:creationId xmlns:p14="http://schemas.microsoft.com/office/powerpoint/2010/main" val="2616520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توجه:</a:t>
            </a:r>
            <a:endParaRPr lang="en-US" dirty="0"/>
          </a:p>
        </p:txBody>
      </p:sp>
      <p:sp>
        <p:nvSpPr>
          <p:cNvPr id="3" name="Content Placeholder 2"/>
          <p:cNvSpPr>
            <a:spLocks noGrp="1"/>
          </p:cNvSpPr>
          <p:nvPr>
            <p:ph idx="1"/>
          </p:nvPr>
        </p:nvSpPr>
        <p:spPr>
          <a:xfrm>
            <a:off x="838200" y="1866568"/>
            <a:ext cx="10515600" cy="4351338"/>
          </a:xfrm>
        </p:spPr>
        <p:txBody>
          <a:bodyPr/>
          <a:lstStyle/>
          <a:p>
            <a:pPr algn="r" rtl="1"/>
            <a:r>
              <a:rPr lang="fa-IR" dirty="0" smtClean="0">
                <a:cs typeface="2  Baran" panose="00000400000000000000" pitchFamily="2" charset="-78"/>
              </a:rPr>
              <a:t>با توجه به این که در گزارش حادثه ناگوار، یک آسیب در بیمار ایجاد شده است، می بایست وضعیت پزشکی فرد آسیب دیده با عدم افشاسازی نام آن به عنوان مستندات ارائه گردد.</a:t>
            </a:r>
            <a:endParaRPr lang="en-US" dirty="0" smtClean="0"/>
          </a:p>
          <a:p>
            <a:pPr algn="r" rtl="1"/>
            <a:r>
              <a:rPr lang="fa-IR" dirty="0" smtClean="0">
                <a:cs typeface="2  Baran" panose="00000400000000000000" pitchFamily="2" charset="-78"/>
              </a:rPr>
              <a:t>در و</a:t>
            </a:r>
            <a:r>
              <a:rPr lang="en-US" dirty="0" smtClean="0"/>
              <a:t> </a:t>
            </a:r>
            <a:r>
              <a:rPr lang="fa-IR" dirty="0" smtClean="0">
                <a:cs typeface="2  Baran" panose="00000400000000000000" pitchFamily="2" charset="-78"/>
              </a:rPr>
              <a:t>اقع تمام عوارضی که در فرد ایجاد شده باید با توضیح زمان رخداد گزارش گردد:</a:t>
            </a:r>
          </a:p>
          <a:p>
            <a:pPr algn="r" rtl="1"/>
            <a:r>
              <a:rPr lang="fa-IR" dirty="0">
                <a:cs typeface="2  Baran" panose="00000400000000000000" pitchFamily="2" charset="-78"/>
              </a:rPr>
              <a:t> </a:t>
            </a:r>
            <a:r>
              <a:rPr lang="fa-IR" dirty="0" smtClean="0">
                <a:cs typeface="2  Baran" panose="00000400000000000000" pitchFamily="2" charset="-78"/>
              </a:rPr>
              <a:t>به عنوان مثال) سوزش پوست، ایجاد آلرژی ، نحوه گسترش در سایر نقاط بدن، عفونت و ... ، نظر پزشک، نوع درمان باید به جزئیات ارائه گردد.</a:t>
            </a:r>
          </a:p>
          <a:p>
            <a:pPr algn="r" rtl="1"/>
            <a:endParaRPr lang="en-US" dirty="0"/>
          </a:p>
        </p:txBody>
      </p:sp>
    </p:spTree>
    <p:extLst>
      <p:ext uri="{BB962C8B-B14F-4D97-AF65-F5344CB8AC3E}">
        <p14:creationId xmlns:p14="http://schemas.microsoft.com/office/powerpoint/2010/main" val="4146002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2- مشکل کیفی</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هر ایرادی که منجر به عدم تایید ایمنی و اثربخشی(عملکرد مورد انتظار) وسیله گردد ناشی از نقص محصول در هریک از مراحل تولید(طراحی، تامین مواد اولیه، تولید، بسته بندی، استریل، برچسب گذاری و انبارش) باشد، مشکل کیفی می باشد.</a:t>
            </a:r>
            <a:endParaRPr lang="en-US" dirty="0"/>
          </a:p>
        </p:txBody>
      </p:sp>
    </p:spTree>
    <p:extLst>
      <p:ext uri="{BB962C8B-B14F-4D97-AF65-F5344CB8AC3E}">
        <p14:creationId xmlns:p14="http://schemas.microsoft.com/office/powerpoint/2010/main" val="1029195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636" y="1722871"/>
            <a:ext cx="10515600" cy="3361748"/>
          </a:xfrm>
        </p:spPr>
        <p:txBody>
          <a:bodyPr/>
          <a:lstStyle/>
          <a:p>
            <a:pPr algn="r" rtl="1"/>
            <a:r>
              <a:rPr lang="fa-IR" dirty="0" smtClean="0"/>
              <a:t>سوال:آیا مشکل کیفی می تواند منجر به رخداد قابل گزارش گردد؟</a:t>
            </a:r>
            <a:endParaRPr lang="en-US" dirty="0"/>
          </a:p>
        </p:txBody>
      </p:sp>
    </p:spTree>
    <p:extLst>
      <p:ext uri="{BB962C8B-B14F-4D97-AF65-F5344CB8AC3E}">
        <p14:creationId xmlns:p14="http://schemas.microsoft.com/office/powerpoint/2010/main" val="326218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پاسخ:</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اگر قبل از استفاده از وسیله پزشکی و یا ایجاد رخداد قابل گزارش ، مشکل کیفی شناسایی گردید، نوع گزارش مشکل کیفی است.به عبارتی حادثه ای رخ نداده است.</a:t>
            </a:r>
          </a:p>
          <a:p>
            <a:pPr algn="r" rtl="1"/>
            <a:r>
              <a:rPr lang="fa-IR" dirty="0" smtClean="0">
                <a:cs typeface="2  Baran" panose="00000400000000000000" pitchFamily="2" charset="-78"/>
              </a:rPr>
              <a:t>اگر بعد از استفاده و ایجاد رخداد قابل گزارش مشکل مشخص گردید، حادثه ناگوار رخ داده و نوع گزارش حادثه ناگوار است.</a:t>
            </a:r>
            <a:endParaRPr lang="en-US" dirty="0"/>
          </a:p>
        </p:txBody>
      </p:sp>
    </p:spTree>
    <p:extLst>
      <p:ext uri="{BB962C8B-B14F-4D97-AF65-F5344CB8AC3E}">
        <p14:creationId xmlns:p14="http://schemas.microsoft.com/office/powerpoint/2010/main" val="384531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2-مواردی از مشکل کیفی</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مشکوک به آلودگی</a:t>
            </a:r>
          </a:p>
          <a:p>
            <a:pPr algn="r" rtl="1"/>
            <a:r>
              <a:rPr lang="fa-IR" dirty="0" smtClean="0">
                <a:cs typeface="2  Baran" panose="00000400000000000000" pitchFamily="2" charset="-78"/>
              </a:rPr>
              <a:t>عدم رعایت الزامات برچسب گذاری، بسته بندی</a:t>
            </a:r>
          </a:p>
          <a:p>
            <a:pPr algn="r" rtl="1"/>
            <a:r>
              <a:rPr lang="fa-IR" dirty="0" smtClean="0">
                <a:cs typeface="2  Baran" panose="00000400000000000000" pitchFamily="2" charset="-78"/>
              </a:rPr>
              <a:t>عیوب فیزیکی(رنگ، شکستگی، سوراخ یا خرد شدن و..) یا اجزای معیوب</a:t>
            </a:r>
          </a:p>
          <a:p>
            <a:pPr algn="r" rtl="1"/>
            <a:r>
              <a:rPr lang="fa-IR" dirty="0">
                <a:cs typeface="2  Baran" panose="00000400000000000000" pitchFamily="2" charset="-78"/>
              </a:rPr>
              <a:t>عدم رعایت مشخصات عملکرد (از جمله ادعاهای برچسب‌گذاری) یا عدم </a:t>
            </a:r>
            <a:r>
              <a:rPr lang="fa-IR" dirty="0" smtClean="0">
                <a:cs typeface="2  Baran" panose="00000400000000000000" pitchFamily="2" charset="-78"/>
              </a:rPr>
              <a:t>عملکرد وسیله مطابق استاندارد های محصول</a:t>
            </a:r>
          </a:p>
          <a:p>
            <a:pPr algn="r" rtl="1"/>
            <a:r>
              <a:rPr lang="fa-IR" dirty="0" smtClean="0">
                <a:cs typeface="2  Baran" panose="00000400000000000000" pitchFamily="2" charset="-78"/>
              </a:rPr>
              <a:t>خطاهای کاربری در اثر موارد مرتبط با ویژگیهای وسیله</a:t>
            </a:r>
          </a:p>
          <a:p>
            <a:pPr algn="r" rtl="1"/>
            <a:endParaRPr lang="en-US" dirty="0"/>
          </a:p>
        </p:txBody>
      </p:sp>
    </p:spTree>
    <p:extLst>
      <p:ext uri="{BB962C8B-B14F-4D97-AF65-F5344CB8AC3E}">
        <p14:creationId xmlns:p14="http://schemas.microsoft.com/office/powerpoint/2010/main" val="298872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مشکل کیفی – مشکوک به آلودگی</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مثال)</a:t>
            </a:r>
          </a:p>
          <a:p>
            <a:pPr marL="0" indent="0" algn="r" rtl="1">
              <a:buNone/>
            </a:pPr>
            <a:r>
              <a:rPr lang="fa-IR" dirty="0" smtClean="0">
                <a:cs typeface="2  Baran" panose="00000400000000000000" pitchFamily="2" charset="-78"/>
              </a:rPr>
              <a:t> مشاهده تار مو، جسد حشره و ... در داخل بسته بندی محصول</a:t>
            </a:r>
            <a:endParaRPr lang="en-US" dirty="0" smtClean="0"/>
          </a:p>
          <a:p>
            <a:pPr marL="0" indent="0" algn="r" rtl="1">
              <a:buNone/>
            </a:pPr>
            <a:r>
              <a:rPr lang="fa-IR" dirty="0" smtClean="0">
                <a:cs typeface="2  Baran" panose="00000400000000000000" pitchFamily="2" charset="-78"/>
              </a:rPr>
              <a:t>مشاهده گرد و غبار، لکه ، تیرگی رنگ و .... در محتوای داخل بسته بندی</a:t>
            </a:r>
          </a:p>
          <a:p>
            <a:pPr marL="0" indent="0" algn="r" rtl="1">
              <a:buNone/>
            </a:pPr>
            <a:endParaRPr lang="fa-IR" dirty="0" smtClean="0">
              <a:cs typeface="2  Baran" panose="00000400000000000000" pitchFamily="2" charset="-78"/>
            </a:endParaRPr>
          </a:p>
          <a:p>
            <a:pPr algn="r" rtl="1"/>
            <a:endParaRPr lang="en-US" dirty="0"/>
          </a:p>
        </p:txBody>
      </p:sp>
    </p:spTree>
    <p:extLst>
      <p:ext uri="{BB962C8B-B14F-4D97-AF65-F5344CB8AC3E}">
        <p14:creationId xmlns:p14="http://schemas.microsoft.com/office/powerpoint/2010/main" val="2277833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مشکل کیفی – عدم رعایت الزامات برچسب گذاری و بسته بندی</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cs typeface="2  Baran" panose="00000400000000000000" pitchFamily="2" charset="-78"/>
              </a:rPr>
              <a:t>مثال)</a:t>
            </a:r>
          </a:p>
          <a:p>
            <a:pPr marL="0" indent="0" algn="r" rtl="1">
              <a:buNone/>
            </a:pPr>
            <a:r>
              <a:rPr lang="fa-IR" dirty="0" smtClean="0">
                <a:cs typeface="2  Baran" panose="00000400000000000000" pitchFamily="2" charset="-78"/>
              </a:rPr>
              <a:t> برچسب گذاری:</a:t>
            </a:r>
          </a:p>
          <a:p>
            <a:pPr marL="0" indent="0" algn="r" rtl="1">
              <a:buNone/>
            </a:pPr>
            <a:r>
              <a:rPr lang="fa-IR" dirty="0" smtClean="0">
                <a:cs typeface="2  Baran" panose="00000400000000000000" pitchFamily="2" charset="-78"/>
              </a:rPr>
              <a:t>عدم درج عوارض جانبی محصول بر روی برچسب</a:t>
            </a:r>
          </a:p>
          <a:p>
            <a:pPr marL="0" indent="0" algn="r" rtl="1">
              <a:buNone/>
            </a:pPr>
            <a:r>
              <a:rPr lang="fa-IR" dirty="0" smtClean="0">
                <a:cs typeface="2  Baran" panose="00000400000000000000" pitchFamily="2" charset="-78"/>
              </a:rPr>
              <a:t>عدم درج تاریخ تولید / انقضا</a:t>
            </a:r>
          </a:p>
          <a:p>
            <a:pPr marL="0" indent="0" algn="r" rtl="1">
              <a:buNone/>
            </a:pPr>
            <a:r>
              <a:rPr lang="fa-IR" dirty="0" smtClean="0">
                <a:cs typeface="2  Baran" panose="00000400000000000000" pitchFamily="2" charset="-78"/>
              </a:rPr>
              <a:t>عدم درج لات نامبر </a:t>
            </a:r>
          </a:p>
          <a:p>
            <a:pPr marL="0" indent="0" algn="r" rtl="1">
              <a:buNone/>
            </a:pPr>
            <a:r>
              <a:rPr lang="fa-IR" dirty="0" smtClean="0">
                <a:cs typeface="2  Baran" panose="00000400000000000000" pitchFamily="2" charset="-78"/>
              </a:rPr>
              <a:t>عدم درج نام تولید کننده</a:t>
            </a:r>
          </a:p>
          <a:p>
            <a:pPr marL="0" indent="0" algn="r" rtl="1">
              <a:buNone/>
            </a:pPr>
            <a:r>
              <a:rPr lang="fa-IR" dirty="0" smtClean="0">
                <a:cs typeface="2  Baran" panose="00000400000000000000" pitchFamily="2" charset="-78"/>
              </a:rPr>
              <a:t>عدم درج سایز و یا شرح مدل</a:t>
            </a:r>
          </a:p>
          <a:p>
            <a:pPr marL="0" indent="0" algn="r" rtl="1">
              <a:buNone/>
            </a:pPr>
            <a:r>
              <a:rPr lang="fa-IR" dirty="0" smtClean="0">
                <a:cs typeface="2  Baran" panose="00000400000000000000" pitchFamily="2" charset="-78"/>
              </a:rPr>
              <a:t>عدم درج روش استریل برای کالای استریل</a:t>
            </a:r>
            <a:endParaRPr lang="en-US" dirty="0" smtClean="0"/>
          </a:p>
          <a:p>
            <a:pPr marL="0" indent="0" algn="r" rtl="1">
              <a:buNone/>
            </a:pPr>
            <a:r>
              <a:rPr lang="fa-IR" dirty="0" smtClean="0">
                <a:cs typeface="2  Baran" panose="00000400000000000000" pitchFamily="2" charset="-78"/>
              </a:rPr>
              <a:t>ناخوانا بودن اطلاعات برچسب</a:t>
            </a:r>
          </a:p>
          <a:p>
            <a:pPr marL="0" indent="0" algn="r" rtl="1">
              <a:buNone/>
            </a:pPr>
            <a:r>
              <a:rPr lang="fa-IR" dirty="0" smtClean="0">
                <a:cs typeface="2  Baran" panose="00000400000000000000" pitchFamily="2" charset="-78"/>
              </a:rPr>
              <a:t>عدم تطابق تاریخ انقضا در برچسب اصالت با تاریخ انقضای محصول</a:t>
            </a:r>
          </a:p>
          <a:p>
            <a:pPr marL="0" indent="0" algn="r" rtl="1">
              <a:buNone/>
            </a:pPr>
            <a:endParaRPr lang="fa-IR" dirty="0" smtClean="0">
              <a:cs typeface="2  Baran" panose="00000400000000000000" pitchFamily="2" charset="-78"/>
            </a:endParaRPr>
          </a:p>
          <a:p>
            <a:pPr marL="0" indent="0" algn="r" rtl="1">
              <a:buNone/>
            </a:pPr>
            <a:endParaRPr lang="fa-IR" dirty="0" smtClean="0">
              <a:cs typeface="2  Baran" panose="00000400000000000000" pitchFamily="2" charset="-78"/>
            </a:endParaRPr>
          </a:p>
          <a:p>
            <a:pPr algn="r" rtl="1"/>
            <a:endParaRPr lang="en-US" dirty="0"/>
          </a:p>
        </p:txBody>
      </p:sp>
    </p:spTree>
    <p:extLst>
      <p:ext uri="{BB962C8B-B14F-4D97-AF65-F5344CB8AC3E}">
        <p14:creationId xmlns:p14="http://schemas.microsoft.com/office/powerpoint/2010/main" val="72425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24803" y="358561"/>
            <a:ext cx="10515600" cy="1325563"/>
          </a:xfrm>
        </p:spPr>
        <p:txBody>
          <a:bodyPr/>
          <a:lstStyle/>
          <a:p>
            <a:pPr algn="r"/>
            <a:r>
              <a:rPr lang="fa-IR" dirty="0" smtClean="0"/>
              <a:t>مقدمه</a:t>
            </a:r>
            <a:endParaRPr lang="en-US" dirty="0"/>
          </a:p>
        </p:txBody>
      </p:sp>
      <p:sp>
        <p:nvSpPr>
          <p:cNvPr id="3" name="Content Placeholder 2"/>
          <p:cNvSpPr>
            <a:spLocks noGrp="1"/>
          </p:cNvSpPr>
          <p:nvPr>
            <p:ph idx="4294967295"/>
          </p:nvPr>
        </p:nvSpPr>
        <p:spPr>
          <a:xfrm>
            <a:off x="0" y="1225550"/>
            <a:ext cx="10515600" cy="4351338"/>
          </a:xfrm>
        </p:spPr>
        <p:txBody>
          <a:bodyPr/>
          <a:lstStyle/>
          <a:p>
            <a:pPr marL="0" indent="0" algn="r" rtl="1">
              <a:buNone/>
            </a:pPr>
            <a:r>
              <a:rPr lang="fa-IR" dirty="0" smtClean="0">
                <a:cs typeface="2  Baran" panose="00000400000000000000" pitchFamily="2" charset="-78"/>
              </a:rPr>
              <a:t>هر ساله هزاران گزارش مشکل کیفی تجهیزات پزشکی در سراسر جهان ثبت می گردند این گزارشات در خصوص:</a:t>
            </a:r>
          </a:p>
          <a:p>
            <a:pPr algn="r" rtl="1"/>
            <a:r>
              <a:rPr lang="fa-IR" dirty="0" smtClean="0">
                <a:cs typeface="2  Baran" panose="00000400000000000000" pitchFamily="2" charset="-78"/>
              </a:rPr>
              <a:t>مرگ و میر در اثر استفاده از وسیله پزشکی</a:t>
            </a:r>
          </a:p>
          <a:p>
            <a:pPr algn="r" rtl="1"/>
            <a:r>
              <a:rPr lang="fa-IR" dirty="0" smtClean="0">
                <a:cs typeface="2  Baran" panose="00000400000000000000" pitchFamily="2" charset="-78"/>
              </a:rPr>
              <a:t>آسیب جدی در اثر استفاده از وسیله پزشکی</a:t>
            </a:r>
          </a:p>
          <a:p>
            <a:pPr algn="r" rtl="1"/>
            <a:r>
              <a:rPr lang="fa-IR" dirty="0" smtClean="0">
                <a:cs typeface="2  Baran" panose="00000400000000000000" pitchFamily="2" charset="-78"/>
              </a:rPr>
              <a:t>عدم ایمنی و اثربخشی وسیله پزشکی</a:t>
            </a:r>
            <a:endParaRPr lang="en-US" dirty="0"/>
          </a:p>
        </p:txBody>
      </p:sp>
      <p:pic>
        <p:nvPicPr>
          <p:cNvPr id="4" name="Content Placeholder 3"/>
          <p:cNvPicPr>
            <a:picLocks noChangeAspect="1"/>
          </p:cNvPicPr>
          <p:nvPr/>
        </p:nvPicPr>
        <p:blipFill>
          <a:blip r:embed="rId3"/>
          <a:stretch>
            <a:fillRect/>
          </a:stretch>
        </p:blipFill>
        <p:spPr>
          <a:xfrm>
            <a:off x="163773" y="1851050"/>
            <a:ext cx="4387881" cy="3725838"/>
          </a:xfrm>
          <a:prstGeom prst="rect">
            <a:avLst/>
          </a:prstGeom>
        </p:spPr>
      </p:pic>
    </p:spTree>
    <p:extLst>
      <p:ext uri="{BB962C8B-B14F-4D97-AF65-F5344CB8AC3E}">
        <p14:creationId xmlns:p14="http://schemas.microsoft.com/office/powerpoint/2010/main" val="1519631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مشکل کیفی – عدم رعایت الزامات برچسب گذاری و بسته بندی</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مثال)</a:t>
            </a:r>
          </a:p>
          <a:p>
            <a:pPr marL="0" indent="0" algn="r" rtl="1">
              <a:buNone/>
            </a:pPr>
            <a:r>
              <a:rPr lang="fa-IR" dirty="0" smtClean="0">
                <a:cs typeface="2  Baran" panose="00000400000000000000" pitchFamily="2" charset="-78"/>
              </a:rPr>
              <a:t> بسته بندی:</a:t>
            </a:r>
          </a:p>
          <a:p>
            <a:pPr marL="0" indent="0" algn="r" rtl="1">
              <a:buNone/>
            </a:pPr>
            <a:r>
              <a:rPr lang="fa-IR" dirty="0" smtClean="0">
                <a:cs typeface="2  Baran" panose="00000400000000000000" pitchFamily="2" charset="-78"/>
              </a:rPr>
              <a:t>وجود لات نامبرهای مختلف در یک بسته بندی</a:t>
            </a:r>
          </a:p>
          <a:p>
            <a:pPr marL="0" indent="0" algn="r" rtl="1">
              <a:buNone/>
            </a:pPr>
            <a:r>
              <a:rPr lang="fa-IR" dirty="0" smtClean="0">
                <a:cs typeface="2  Baran" panose="00000400000000000000" pitchFamily="2" charset="-78"/>
              </a:rPr>
              <a:t>وجود درز و یا هر موردی در بسته بندی که موجب انتقال آلودگی به وسیله می گردد</a:t>
            </a:r>
          </a:p>
          <a:p>
            <a:pPr marL="0" indent="0" algn="r" rtl="1">
              <a:buNone/>
            </a:pPr>
            <a:r>
              <a:rPr lang="fa-IR" dirty="0" smtClean="0">
                <a:cs typeface="2  Baran" panose="00000400000000000000" pitchFamily="2" charset="-78"/>
              </a:rPr>
              <a:t>عدم وجود قطعه در بسته بندی(مثال : آنژیوکت بدون درپوش پلاستیکی مخصوص سوزن)</a:t>
            </a:r>
          </a:p>
          <a:p>
            <a:pPr marL="0" indent="0" algn="r" rtl="1">
              <a:buNone/>
            </a:pPr>
            <a:endParaRPr lang="fa-IR" dirty="0" smtClean="0">
              <a:cs typeface="2  Baran" panose="00000400000000000000" pitchFamily="2" charset="-78"/>
            </a:endParaRPr>
          </a:p>
          <a:p>
            <a:pPr algn="r" rtl="1"/>
            <a:endParaRPr lang="en-US" dirty="0"/>
          </a:p>
        </p:txBody>
      </p:sp>
    </p:spTree>
    <p:extLst>
      <p:ext uri="{BB962C8B-B14F-4D97-AF65-F5344CB8AC3E}">
        <p14:creationId xmlns:p14="http://schemas.microsoft.com/office/powerpoint/2010/main" val="3833752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مشکل کیفی </a:t>
            </a:r>
            <a:r>
              <a:rPr lang="fa-IR" dirty="0"/>
              <a:t>– عیوب فیزیکی(رنگ، شکستگی، سوراخ یا خرد شدن و..) یا اجزای معیوب</a:t>
            </a:r>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مثال</a:t>
            </a:r>
            <a:r>
              <a:rPr lang="fa-IR" dirty="0">
                <a:cs typeface="2  Baran" panose="00000400000000000000" pitchFamily="2" charset="-78"/>
              </a:rPr>
              <a:t>) بررسی عیوب قابل ذکر جهت سوزن اسپاینال </a:t>
            </a:r>
          </a:p>
          <a:p>
            <a:pPr marL="0" indent="0" algn="r" rtl="1">
              <a:buNone/>
            </a:pPr>
            <a:r>
              <a:rPr lang="fa-IR" dirty="0" smtClean="0">
                <a:cs typeface="2  Baran" panose="00000400000000000000" pitchFamily="2" charset="-78"/>
              </a:rPr>
              <a:t>1- شکستگی یا آسیب ظاهری در قطعات وسیله(شکستگی سوزن، شکستگی هاب سوزن)</a:t>
            </a:r>
          </a:p>
          <a:p>
            <a:pPr marL="0" indent="0" algn="r" rtl="1">
              <a:buNone/>
            </a:pPr>
            <a:r>
              <a:rPr lang="fa-IR" dirty="0" smtClean="0">
                <a:cs typeface="2  Baran" panose="00000400000000000000" pitchFamily="2" charset="-78"/>
              </a:rPr>
              <a:t>2-مشکل اتصال انتهای سوزن اسپاینال به سرنگ  </a:t>
            </a:r>
          </a:p>
          <a:p>
            <a:pPr marL="0" indent="0" algn="r" rtl="1">
              <a:buNone/>
            </a:pPr>
            <a:r>
              <a:rPr lang="fa-IR" dirty="0" smtClean="0">
                <a:cs typeface="2  Baran" panose="00000400000000000000" pitchFamily="2" charset="-78"/>
              </a:rPr>
              <a:t>3- تغییر شکل هاب سوزن اسپاینال و عدم اتصال صحیح محافظ پلاستیکی سوزن به هاب </a:t>
            </a:r>
            <a:endParaRPr lang="en-US" dirty="0" smtClean="0"/>
          </a:p>
          <a:p>
            <a:pPr marL="0" indent="0" algn="r" rtl="1">
              <a:buNone/>
            </a:pPr>
            <a:r>
              <a:rPr lang="fa-IR" dirty="0" smtClean="0">
                <a:cs typeface="2  Baran" panose="00000400000000000000" pitchFamily="2" charset="-78"/>
              </a:rPr>
              <a:t>4- </a:t>
            </a:r>
            <a:r>
              <a:rPr lang="fa-IR" dirty="0">
                <a:cs typeface="2  Baran" panose="00000400000000000000" pitchFamily="2" charset="-78"/>
              </a:rPr>
              <a:t>عدم شفافیت انتهای نیدل و تشخیص بسیار سخت خروج مایع </a:t>
            </a:r>
            <a:r>
              <a:rPr lang="en-US" dirty="0"/>
              <a:t>CSF</a:t>
            </a:r>
            <a:endParaRPr lang="fa-IR" dirty="0" smtClean="0">
              <a:cs typeface="2  Baran" panose="00000400000000000000" pitchFamily="2" charset="-78"/>
            </a:endParaRPr>
          </a:p>
        </p:txBody>
      </p:sp>
      <p:pic>
        <p:nvPicPr>
          <p:cNvPr id="4" name="Picture 3"/>
          <p:cNvPicPr>
            <a:picLocks noChangeAspect="1"/>
          </p:cNvPicPr>
          <p:nvPr/>
        </p:nvPicPr>
        <p:blipFill>
          <a:blip r:embed="rId3"/>
          <a:stretch>
            <a:fillRect/>
          </a:stretch>
        </p:blipFill>
        <p:spPr>
          <a:xfrm>
            <a:off x="674569" y="4271892"/>
            <a:ext cx="2381250" cy="2381250"/>
          </a:xfrm>
          <a:prstGeom prst="rect">
            <a:avLst/>
          </a:prstGeom>
        </p:spPr>
      </p:pic>
    </p:spTree>
    <p:extLst>
      <p:ext uri="{BB962C8B-B14F-4D97-AF65-F5344CB8AC3E}">
        <p14:creationId xmlns:p14="http://schemas.microsoft.com/office/powerpoint/2010/main" val="873551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t/>
            </a:r>
            <a:br>
              <a:rPr lang="fa-IR" dirty="0" smtClean="0"/>
            </a:br>
            <a:r>
              <a:rPr lang="fa-IR" dirty="0" smtClean="0"/>
              <a:t>مشکل کیفی </a:t>
            </a:r>
            <a:r>
              <a:rPr lang="fa-IR" dirty="0"/>
              <a:t>– عدم رعایت مشخصات عملکرد (از جمله ادعاهای برچسب‌گذاری) یا عدم عملکرد وسیله مطابق استاندارد های محصول</a:t>
            </a:r>
            <a:r>
              <a:rPr lang="en-US" dirty="0"/>
              <a:t/>
            </a:r>
            <a:br>
              <a:rPr lang="en-US" dirty="0"/>
            </a:br>
            <a:endParaRPr lang="fa-IR"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مثال</a:t>
            </a:r>
            <a:r>
              <a:rPr lang="fa-IR" dirty="0">
                <a:cs typeface="2  Baran" panose="00000400000000000000" pitchFamily="2" charset="-78"/>
              </a:rPr>
              <a:t>) </a:t>
            </a:r>
            <a:r>
              <a:rPr lang="fa-IR" dirty="0" smtClean="0">
                <a:cs typeface="2  Baran" panose="00000400000000000000" pitchFamily="2" charset="-78"/>
              </a:rPr>
              <a:t>بررسی  موارد قابل ذکر جهت سوزن اسپاینال </a:t>
            </a:r>
          </a:p>
          <a:p>
            <a:pPr marL="0" indent="0" algn="r" rtl="1">
              <a:buNone/>
            </a:pPr>
            <a:r>
              <a:rPr lang="fa-IR" dirty="0" smtClean="0">
                <a:cs typeface="2  Baran" panose="00000400000000000000" pitchFamily="2" charset="-78"/>
              </a:rPr>
              <a:t>1- خم شدن نوک سوزن در هنگام ورود یا خروج از بافت</a:t>
            </a:r>
          </a:p>
          <a:p>
            <a:pPr marL="0" indent="0" algn="r" rtl="1">
              <a:buNone/>
            </a:pPr>
            <a:r>
              <a:rPr lang="fa-IR" dirty="0" smtClean="0">
                <a:cs typeface="2  Baran" panose="00000400000000000000" pitchFamily="2" charset="-78"/>
              </a:rPr>
              <a:t>2- گیر کردن سوزن اسپاینال در بافت ویا عدم برگشت مایع </a:t>
            </a:r>
            <a:r>
              <a:rPr lang="en-US" dirty="0" smtClean="0"/>
              <a:t>CSF</a:t>
            </a:r>
            <a:r>
              <a:rPr lang="fa-IR" dirty="0" smtClean="0">
                <a:cs typeface="2  Baran" panose="00000400000000000000" pitchFamily="2" charset="-78"/>
              </a:rPr>
              <a:t>به درون محفظه سوزن اسپاینال به دلیل فشار گیر کردن سوزن در بافت</a:t>
            </a:r>
          </a:p>
          <a:p>
            <a:pPr marL="0" indent="0" algn="r" rtl="1">
              <a:buNone/>
            </a:pPr>
            <a:r>
              <a:rPr lang="fa-IR" dirty="0" smtClean="0">
                <a:cs typeface="2  Baran" panose="00000400000000000000" pitchFamily="2" charset="-78"/>
              </a:rPr>
              <a:t>3-نشت دارو بی حسی از نیدل</a:t>
            </a:r>
          </a:p>
          <a:p>
            <a:pPr marL="0" indent="0" algn="r" rtl="1">
              <a:buNone/>
            </a:pPr>
            <a:r>
              <a:rPr lang="fa-IR" dirty="0" smtClean="0">
                <a:cs typeface="2  Baran" panose="00000400000000000000" pitchFamily="2" charset="-78"/>
              </a:rPr>
              <a:t>4- کندی عبور مایع </a:t>
            </a:r>
            <a:r>
              <a:rPr lang="en-US" dirty="0" smtClean="0"/>
              <a:t>CSF</a:t>
            </a:r>
            <a:r>
              <a:rPr lang="fa-IR" dirty="0" smtClean="0">
                <a:cs typeface="2  Baran" panose="00000400000000000000" pitchFamily="2" charset="-78"/>
              </a:rPr>
              <a:t> از داخل نیدل</a:t>
            </a:r>
          </a:p>
          <a:p>
            <a:pPr marL="0" indent="0" algn="r" rtl="1">
              <a:buNone/>
            </a:pPr>
            <a:r>
              <a:rPr lang="fa-IR" dirty="0" smtClean="0">
                <a:cs typeface="2  Baran" panose="00000400000000000000" pitchFamily="2" charset="-78"/>
              </a:rPr>
              <a:t>5- مقاومت سوزن در هنگام ورود نیدل به بافت(</a:t>
            </a:r>
            <a:r>
              <a:rPr lang="fa-IR" dirty="0">
                <a:cs typeface="2  Baran" panose="00000400000000000000" pitchFamily="2" charset="-78"/>
              </a:rPr>
              <a:t>می تواند ناشی از </a:t>
            </a:r>
            <a:r>
              <a:rPr lang="fa-IR" dirty="0" smtClean="0">
                <a:cs typeface="2  Baran" panose="00000400000000000000" pitchFamily="2" charset="-78"/>
              </a:rPr>
              <a:t>تیز نبودن یا طراحی نامناسب سر سوزن باشد)</a:t>
            </a:r>
          </a:p>
          <a:p>
            <a:pPr marL="0" indent="0" algn="r" rtl="1">
              <a:buNone/>
            </a:pPr>
            <a:endParaRPr lang="en-US" dirty="0"/>
          </a:p>
        </p:txBody>
      </p:sp>
    </p:spTree>
    <p:extLst>
      <p:ext uri="{BB962C8B-B14F-4D97-AF65-F5344CB8AC3E}">
        <p14:creationId xmlns:p14="http://schemas.microsoft.com/office/powerpoint/2010/main" val="2469988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t/>
            </a:r>
            <a:br>
              <a:rPr lang="fa-IR" dirty="0" smtClean="0"/>
            </a:br>
            <a:r>
              <a:rPr lang="fa-IR" dirty="0" smtClean="0"/>
              <a:t>مشکل کیفی </a:t>
            </a:r>
            <a:r>
              <a:rPr lang="fa-IR" dirty="0"/>
              <a:t>– خطاهای کاربری در اثر موارد مرتبط با </a:t>
            </a:r>
            <a:r>
              <a:rPr lang="fa-IR" dirty="0" smtClean="0"/>
              <a:t>ویژگی های ارگونومیک </a:t>
            </a:r>
            <a:r>
              <a:rPr lang="fa-IR" dirty="0"/>
              <a:t>وسیله</a:t>
            </a:r>
            <a:br>
              <a:rPr lang="fa-IR" dirty="0"/>
            </a:br>
            <a:r>
              <a:rPr lang="en-US" dirty="0"/>
              <a:t/>
            </a:r>
            <a:br>
              <a:rPr lang="en-US" dirty="0"/>
            </a:br>
            <a:endParaRPr lang="fa-IR" dirty="0"/>
          </a:p>
        </p:txBody>
      </p:sp>
      <p:sp>
        <p:nvSpPr>
          <p:cNvPr id="3" name="Content Placeholder 2"/>
          <p:cNvSpPr>
            <a:spLocks noGrp="1"/>
          </p:cNvSpPr>
          <p:nvPr>
            <p:ph idx="1"/>
          </p:nvPr>
        </p:nvSpPr>
        <p:spPr/>
        <p:txBody>
          <a:bodyPr/>
          <a:lstStyle/>
          <a:p>
            <a:pPr marL="0" indent="0" algn="r" rtl="1">
              <a:buNone/>
            </a:pPr>
            <a:r>
              <a:rPr lang="fa-IR" dirty="0" smtClean="0">
                <a:cs typeface="2  Baran" panose="00000400000000000000" pitchFamily="2" charset="-78"/>
              </a:rPr>
              <a:t>خطای کاربری چیست؟</a:t>
            </a:r>
          </a:p>
          <a:p>
            <a:pPr marL="0" indent="0" algn="r" rtl="1">
              <a:buNone/>
            </a:pPr>
            <a:r>
              <a:rPr lang="fa-IR" dirty="0" smtClean="0">
                <a:cs typeface="2  Baran" panose="00000400000000000000" pitchFamily="2" charset="-78"/>
              </a:rPr>
              <a:t>خطایی است که در اثر استفاده نادرست از یک وسیله توسط کاربر وسیله، منجر به ایجاد نتایج نامطلوب و یا عدم اثربخشی وسیله گردیده است. </a:t>
            </a:r>
          </a:p>
          <a:p>
            <a:pPr marL="0" indent="0" algn="r" rtl="1">
              <a:buNone/>
            </a:pPr>
            <a:r>
              <a:rPr lang="fa-IR" smtClean="0">
                <a:cs typeface="2  Baran" panose="00000400000000000000" pitchFamily="2" charset="-78"/>
              </a:rPr>
              <a:t>ویژگی های </a:t>
            </a:r>
            <a:r>
              <a:rPr lang="fa-IR" dirty="0" smtClean="0">
                <a:cs typeface="2  Baran" panose="00000400000000000000" pitchFamily="2" charset="-78"/>
              </a:rPr>
              <a:t>ارگونومیک وسیله چیست؟</a:t>
            </a:r>
          </a:p>
          <a:p>
            <a:pPr marL="0" indent="0" algn="r" rtl="1">
              <a:buNone/>
            </a:pPr>
            <a:r>
              <a:rPr lang="fa-IR" dirty="0" smtClean="0">
                <a:cs typeface="2  Baran" panose="00000400000000000000" pitchFamily="2" charset="-78"/>
              </a:rPr>
              <a:t>ویژگی های ارگونومیک آن دسته از ویژگیهای فیزیکی وسیله هستند که به منظور استفاده آسان، موثر و ایمن از یک وسیله پزشکی توسط سازنده طراحی می شوند.</a:t>
            </a:r>
          </a:p>
          <a:p>
            <a:pPr marL="0" indent="0" algn="r" rtl="1">
              <a:buNone/>
            </a:pPr>
            <a:endParaRPr lang="fa-IR" dirty="0" smtClean="0">
              <a:cs typeface="2  Baran"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2820424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t/>
            </a:r>
            <a:br>
              <a:rPr lang="fa-IR" dirty="0" smtClean="0"/>
            </a:br>
            <a:r>
              <a:rPr lang="fa-IR" dirty="0" smtClean="0"/>
              <a:t>مشکل کیفی </a:t>
            </a:r>
            <a:r>
              <a:rPr lang="fa-IR" dirty="0"/>
              <a:t>– خطاهای کاربری در اثر موارد مرتبط با </a:t>
            </a:r>
            <a:r>
              <a:rPr lang="fa-IR" dirty="0" smtClean="0"/>
              <a:t>ویژگی های ارگونومیک </a:t>
            </a:r>
            <a:r>
              <a:rPr lang="fa-IR" dirty="0"/>
              <a:t>وسیله</a:t>
            </a:r>
            <a:br>
              <a:rPr lang="fa-IR" dirty="0"/>
            </a:br>
            <a:r>
              <a:rPr lang="en-US" dirty="0"/>
              <a:t/>
            </a:r>
            <a:br>
              <a:rPr lang="en-US" dirty="0"/>
            </a:br>
            <a:endParaRPr lang="fa-IR" dirty="0"/>
          </a:p>
        </p:txBody>
      </p:sp>
      <p:sp>
        <p:nvSpPr>
          <p:cNvPr id="3" name="Content Placeholder 2"/>
          <p:cNvSpPr>
            <a:spLocks noGrp="1"/>
          </p:cNvSpPr>
          <p:nvPr>
            <p:ph idx="1"/>
          </p:nvPr>
        </p:nvSpPr>
        <p:spPr/>
        <p:txBody>
          <a:bodyPr/>
          <a:lstStyle/>
          <a:p>
            <a:pPr marL="0" indent="0" algn="r" rtl="1">
              <a:buNone/>
            </a:pPr>
            <a:r>
              <a:rPr lang="fa-IR" dirty="0" smtClean="0">
                <a:cs typeface="2  Baran" panose="00000400000000000000" pitchFamily="2" charset="-78"/>
              </a:rPr>
              <a:t>مثال:</a:t>
            </a:r>
          </a:p>
          <a:p>
            <a:pPr marL="0" indent="0" algn="r" rtl="1">
              <a:buNone/>
            </a:pPr>
            <a:r>
              <a:rPr lang="fa-IR" dirty="0" smtClean="0">
                <a:cs typeface="2  Baran" panose="00000400000000000000" pitchFamily="2" charset="-78"/>
              </a:rPr>
              <a:t>خطای کاربری به دلیل ناکافی بودن اطلاعات در دستورالعمل استفاده وسیله</a:t>
            </a:r>
          </a:p>
          <a:p>
            <a:pPr marL="0" indent="0" algn="r" rtl="1">
              <a:buNone/>
            </a:pPr>
            <a:r>
              <a:rPr lang="fa-IR" dirty="0" smtClean="0">
                <a:cs typeface="2  Baran" panose="00000400000000000000" pitchFamily="2" charset="-78"/>
              </a:rPr>
              <a:t>خطای کاربری به علت طراحی نامناسب  مولفه های اندازه گیری و مانیتورینگ دستگاه ازقبیل نمایش رنج اندازه گیری پارامترهای کمی، منوی نرم افزار، آلارم ها و سایر موارد</a:t>
            </a:r>
          </a:p>
          <a:p>
            <a:pPr marL="0" indent="0" algn="r" rtl="1">
              <a:buNone/>
            </a:pPr>
            <a:endParaRPr lang="en-US" dirty="0"/>
          </a:p>
        </p:txBody>
      </p:sp>
    </p:spTree>
    <p:extLst>
      <p:ext uri="{BB962C8B-B14F-4D97-AF65-F5344CB8AC3E}">
        <p14:creationId xmlns:p14="http://schemas.microsoft.com/office/powerpoint/2010/main" val="802850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3200" dirty="0" smtClean="0"/>
              <a:t>سوال:</a:t>
            </a:r>
            <a:r>
              <a:rPr lang="fa-IR" sz="3200" dirty="0"/>
              <a:t>در مرکز درمانی، در هنگام استفاده از دستگاه الکتروشوک </a:t>
            </a:r>
            <a:r>
              <a:rPr lang="en-US" sz="3200" dirty="0" err="1"/>
              <a:t>zoll</a:t>
            </a:r>
            <a:r>
              <a:rPr lang="fa-IR" sz="3200" dirty="0"/>
              <a:t> موارد ذیل رخ داده است. کدام مورد مشکل کیفی</a:t>
            </a:r>
            <a:r>
              <a:rPr lang="en-US" sz="3200" dirty="0"/>
              <a:t>/</a:t>
            </a:r>
            <a:r>
              <a:rPr lang="fa-IR" sz="3200" dirty="0"/>
              <a:t> حادثه ناگوار می باشد؟</a:t>
            </a:r>
            <a:br>
              <a:rPr lang="fa-IR" sz="3200" dirty="0"/>
            </a:br>
            <a:endParaRPr lang="en-US" sz="3200"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1-عدم تخلیه شوک ( با قرادادن پدالهای شوک بدون  آغشته نمودن به ژل، بر روی قفسه سینه بیمار، دستگاه شوک را تخلیه ننموده است)</a:t>
            </a:r>
          </a:p>
          <a:p>
            <a:pPr algn="r" rtl="1"/>
            <a:r>
              <a:rPr lang="fa-IR" dirty="0" smtClean="0">
                <a:cs typeface="2  Baran" panose="00000400000000000000" pitchFamily="2" charset="-78"/>
              </a:rPr>
              <a:t>2-آسیب کاربر و دستگاه(در هنگام تست 30 ژول دستگاه توسط کاربر،بعد از انتخاب انرژی 30 ژول ،  پدالهای شوک به هم چسبانیده و سپس کلید تخلیه نارنجی رنگ را فشار داده است )</a:t>
            </a:r>
          </a:p>
          <a:p>
            <a:pPr algn="r" rtl="1"/>
            <a:r>
              <a:rPr lang="fa-IR" dirty="0" smtClean="0">
                <a:cs typeface="2  Baran" panose="00000400000000000000" pitchFamily="2" charset="-78"/>
              </a:rPr>
              <a:t>3-آسیب بیمار در تخلیه شوک(در این حالت کاربر پدالها را کاملا به ژل آغشته و سپس نیروی معادل وزن 12 تا 10 کیلوگرم را بر روی هر پدال بر قفسه سینه بیمار دچارشکستگی اعمال کرده است.)</a:t>
            </a:r>
            <a:endParaRPr lang="en-US" dirty="0"/>
          </a:p>
        </p:txBody>
      </p:sp>
    </p:spTree>
    <p:extLst>
      <p:ext uri="{BB962C8B-B14F-4D97-AF65-F5344CB8AC3E}">
        <p14:creationId xmlns:p14="http://schemas.microsoft.com/office/powerpoint/2010/main" val="1897786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پاسخ:</a:t>
            </a:r>
            <a:endParaRPr lang="en-US" dirty="0"/>
          </a:p>
        </p:txBody>
      </p:sp>
      <p:sp>
        <p:nvSpPr>
          <p:cNvPr id="3" name="Content Placeholder 2"/>
          <p:cNvSpPr>
            <a:spLocks noGrp="1"/>
          </p:cNvSpPr>
          <p:nvPr>
            <p:ph idx="1"/>
          </p:nvPr>
        </p:nvSpPr>
        <p:spPr/>
        <p:txBody>
          <a:bodyPr/>
          <a:lstStyle/>
          <a:p>
            <a:pPr marL="0" indent="0" algn="r" rtl="1">
              <a:buNone/>
            </a:pPr>
            <a:r>
              <a:rPr lang="fa-IR" b="1" dirty="0" smtClean="0">
                <a:cs typeface="2  Baran" panose="00000400000000000000" pitchFamily="2" charset="-78"/>
              </a:rPr>
              <a:t>پاسخ : </a:t>
            </a:r>
            <a:r>
              <a:rPr lang="fa-IR" dirty="0" smtClean="0">
                <a:cs typeface="2  Baran" panose="00000400000000000000" pitchFamily="2" charset="-78"/>
              </a:rPr>
              <a:t>در صورت ذکر هشدارهای مربوطه در دستورالعمل استفاده دستگاه، موارد ذکر شده خطای کاربری می باشد و جز گزارشهای مشکل کیفی/ حادثه ناگوار نمی باشد. در صورت عدم ذکر، مشکل کیفی/ حادثه ناگوار مربوط به وسیله می باشد.</a:t>
            </a:r>
          </a:p>
        </p:txBody>
      </p:sp>
    </p:spTree>
    <p:extLst>
      <p:ext uri="{BB962C8B-B14F-4D97-AF65-F5344CB8AC3E}">
        <p14:creationId xmlns:p14="http://schemas.microsoft.com/office/powerpoint/2010/main" val="3299673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3- گزارش کالای غیر مجاز</a:t>
            </a:r>
            <a:endParaRPr lang="en-US" dirty="0"/>
          </a:p>
        </p:txBody>
      </p:sp>
      <p:sp>
        <p:nvSpPr>
          <p:cNvPr id="3" name="Content Placeholder 2"/>
          <p:cNvSpPr>
            <a:spLocks noGrp="1"/>
          </p:cNvSpPr>
          <p:nvPr>
            <p:ph idx="1"/>
          </p:nvPr>
        </p:nvSpPr>
        <p:spPr/>
        <p:txBody>
          <a:bodyPr>
            <a:normAutofit/>
          </a:bodyPr>
          <a:lstStyle/>
          <a:p>
            <a:pPr algn="r" rtl="1"/>
            <a:r>
              <a:rPr lang="fa-IR" dirty="0" smtClean="0">
                <a:cs typeface="2  Baran" panose="00000400000000000000" pitchFamily="2" charset="-78"/>
              </a:rPr>
              <a:t>هر کالایی که دارای مجوز تولید/ واردات از اداره کل تجهیزات پزشکی نمی باشد، غیر مجاز می باشد.</a:t>
            </a:r>
          </a:p>
          <a:p>
            <a:pPr algn="r" rtl="1"/>
            <a:endParaRPr lang="en-US" dirty="0" smtClean="0"/>
          </a:p>
          <a:p>
            <a:pPr algn="r" rtl="1"/>
            <a:r>
              <a:rPr lang="fa-IR" dirty="0">
                <a:cs typeface="2  Baran" panose="00000400000000000000" pitchFamily="2" charset="-78"/>
              </a:rPr>
              <a:t> </a:t>
            </a:r>
            <a:r>
              <a:rPr lang="fa-IR" dirty="0" smtClean="0">
                <a:cs typeface="2  Baran" panose="00000400000000000000" pitchFamily="2" charset="-78"/>
              </a:rPr>
              <a:t>هر کالایی که فاقد کد </a:t>
            </a:r>
            <a:r>
              <a:rPr lang="en-US" dirty="0" smtClean="0"/>
              <a:t>IRC</a:t>
            </a:r>
            <a:r>
              <a:rPr lang="fa-IR" dirty="0" smtClean="0">
                <a:cs typeface="2  Baran" panose="00000400000000000000" pitchFamily="2" charset="-78"/>
              </a:rPr>
              <a:t>  معتبر می باشد، غیر مجاز است.</a:t>
            </a:r>
          </a:p>
          <a:p>
            <a:pPr algn="r" rtl="1"/>
            <a:endParaRPr lang="fa-IR" dirty="0" smtClean="0">
              <a:cs typeface="2  Baran" panose="00000400000000000000" pitchFamily="2" charset="-78"/>
            </a:endParaRPr>
          </a:p>
          <a:p>
            <a:pPr algn="r" rtl="1"/>
            <a:r>
              <a:rPr lang="fa-IR" dirty="0" smtClean="0">
                <a:cs typeface="2  Baran" panose="00000400000000000000" pitchFamily="2" charset="-78"/>
              </a:rPr>
              <a:t>مطابق ماده 7 دستورالعمل پیشگیری و مبارزه با قاچاق تجهیزات پزشکی،  وزارت بهداشت موظف است برابر قوانین و مقررات با بیمارستانها، واحدهای عرضه و فروش، آزمایشگاههای تشخیص طبی، مطبها ، داروخانه و کلیه موسسات پزشکی  که نسبت به مصرف  و عرضه تجهیزات پزشکی غیرمجاز اقدام می نمایند، مراتب را جهت پیگیری  قضایی به مراجع صالحه معرفی نماید.</a:t>
            </a:r>
          </a:p>
          <a:p>
            <a:pPr algn="r"/>
            <a:endParaRPr lang="en-US" dirty="0"/>
          </a:p>
        </p:txBody>
      </p:sp>
    </p:spTree>
    <p:extLst>
      <p:ext uri="{BB962C8B-B14F-4D97-AF65-F5344CB8AC3E}">
        <p14:creationId xmlns:p14="http://schemas.microsoft.com/office/powerpoint/2010/main" val="1426748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3- گزارش کالای غیر مجاز</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شک به غیرمجاز بودن کالا در هنگام مصرف: </a:t>
            </a:r>
          </a:p>
          <a:p>
            <a:pPr marL="0" indent="0" algn="r" rtl="1">
              <a:buNone/>
            </a:pPr>
            <a:r>
              <a:rPr lang="fa-IR" dirty="0" smtClean="0">
                <a:cs typeface="2  Baran" panose="00000400000000000000" pitchFamily="2" charset="-78"/>
              </a:rPr>
              <a:t>1- بر روی برچسب محصول، اطلاعات تولیدکننده(نام تولیدکننده) مشاهده نمی گردد</a:t>
            </a:r>
            <a:r>
              <a:rPr lang="en-US" dirty="0" smtClean="0"/>
              <a:t>.</a:t>
            </a:r>
            <a:endParaRPr lang="fa-IR" dirty="0" smtClean="0">
              <a:cs typeface="2  Baran" panose="00000400000000000000" pitchFamily="2" charset="-78"/>
            </a:endParaRPr>
          </a:p>
          <a:p>
            <a:pPr marL="0" indent="0" algn="r" rtl="1">
              <a:buNone/>
            </a:pPr>
            <a:r>
              <a:rPr lang="fa-IR" dirty="0" smtClean="0">
                <a:cs typeface="2  Baran" panose="00000400000000000000" pitchFamily="2" charset="-78"/>
              </a:rPr>
              <a:t>2- کوچکترین  کارتن بسته بندی کالا، فاقد برچسب اصالت می باشد</a:t>
            </a:r>
            <a:r>
              <a:rPr lang="en-US" dirty="0" smtClean="0"/>
              <a:t>.</a:t>
            </a:r>
            <a:endParaRPr lang="fa-IR" dirty="0" smtClean="0">
              <a:cs typeface="2  Baran" panose="00000400000000000000" pitchFamily="2" charset="-78"/>
            </a:endParaRPr>
          </a:p>
          <a:p>
            <a:pPr marL="0" indent="0" algn="r" rtl="1">
              <a:buNone/>
            </a:pPr>
            <a:endParaRPr lang="fa-IR" dirty="0" smtClean="0">
              <a:cs typeface="2  Baran" panose="00000400000000000000" pitchFamily="2" charset="-78"/>
            </a:endParaRPr>
          </a:p>
          <a:p>
            <a:pPr algn="r" rtl="1"/>
            <a:r>
              <a:rPr lang="fa-IR" dirty="0" smtClean="0">
                <a:cs typeface="2  Baran" panose="00000400000000000000" pitchFamily="2" charset="-78"/>
              </a:rPr>
              <a:t>روش تشخیص: </a:t>
            </a:r>
          </a:p>
          <a:p>
            <a:pPr marL="0" indent="0" algn="r" rtl="1">
              <a:buNone/>
            </a:pPr>
            <a:r>
              <a:rPr lang="fa-IR" dirty="0" smtClean="0">
                <a:cs typeface="2  Baran" panose="00000400000000000000" pitchFamily="2" charset="-78"/>
              </a:rPr>
              <a:t>استعلام از سایت اداره کل تجهیزات پزشکی(</a:t>
            </a:r>
            <a:r>
              <a:rPr lang="en-US" dirty="0" smtClean="0"/>
              <a:t>IMED.IR</a:t>
            </a:r>
            <a:r>
              <a:rPr lang="fa-IR" dirty="0" smtClean="0">
                <a:cs typeface="2  Baran" panose="00000400000000000000" pitchFamily="2" charset="-78"/>
              </a:rPr>
              <a:t>)</a:t>
            </a:r>
            <a:endParaRPr lang="en-US" dirty="0"/>
          </a:p>
        </p:txBody>
      </p:sp>
    </p:spTree>
    <p:extLst>
      <p:ext uri="{BB962C8B-B14F-4D97-AF65-F5344CB8AC3E}">
        <p14:creationId xmlns:p14="http://schemas.microsoft.com/office/powerpoint/2010/main" val="2510891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4-شکایت از خدمات پس از فروش </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در صورت عدم رعایت دستورالعمل  ضوابط خدمات پس از فروش  ابلاغی اداره کل تجهیزات پزشکی توسط شرکتهای تجهیزات پزشکی توسط شرکت تولیدکننده/ واردکننده و یا شرکتهای ثالت، گزارش شکایت از خدمات پس از فروش توسط مرکز ثبت می گردد.</a:t>
            </a:r>
          </a:p>
        </p:txBody>
      </p:sp>
    </p:spTree>
    <p:extLst>
      <p:ext uri="{BB962C8B-B14F-4D97-AF65-F5344CB8AC3E}">
        <p14:creationId xmlns:p14="http://schemas.microsoft.com/office/powerpoint/2010/main" val="277348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اهمیت گزارشات مشکل کیفی</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گزارشات مشکلات کیفی یک ابزار نظارت پس ازفروش وسیله پزشکی می باشد که موجب</a:t>
            </a:r>
          </a:p>
          <a:p>
            <a:pPr marL="0" indent="0" algn="r" rtl="1">
              <a:buNone/>
            </a:pPr>
            <a:r>
              <a:rPr lang="fa-IR" dirty="0">
                <a:cs typeface="2  Baran" panose="00000400000000000000" pitchFamily="2" charset="-78"/>
              </a:rPr>
              <a:t>1</a:t>
            </a:r>
            <a:r>
              <a:rPr lang="fa-IR" dirty="0" smtClean="0">
                <a:cs typeface="2  Baran" panose="00000400000000000000" pitchFamily="2" charset="-78"/>
              </a:rPr>
              <a:t>- نظارت بر عملکرد و یا اثربخشی وسیله</a:t>
            </a:r>
          </a:p>
          <a:p>
            <a:pPr marL="0" indent="0" algn="r" rtl="1">
              <a:buNone/>
            </a:pPr>
            <a:r>
              <a:rPr lang="fa-IR" dirty="0" smtClean="0">
                <a:cs typeface="2  Baran" panose="00000400000000000000" pitchFamily="2" charset="-78"/>
              </a:rPr>
              <a:t>2- نظارت پارامترهای مرتبط با ایمنی وسیله </a:t>
            </a:r>
          </a:p>
          <a:p>
            <a:pPr marL="0" indent="0" algn="r" rtl="1">
              <a:buNone/>
            </a:pPr>
            <a:r>
              <a:rPr lang="fa-IR" dirty="0" smtClean="0">
                <a:cs typeface="2  Baran" panose="00000400000000000000" pitchFamily="2" charset="-78"/>
              </a:rPr>
              <a:t>3- به روز رسانی جدول مدیریت ریسک یک وسیله</a:t>
            </a:r>
          </a:p>
          <a:p>
            <a:pPr marL="0" indent="0" algn="r" rtl="1">
              <a:buNone/>
            </a:pPr>
            <a:endParaRPr lang="fa-IR" dirty="0" smtClean="0">
              <a:cs typeface="2  Baran"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528911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4-شکایت از خدمات پس از فروش </a:t>
            </a:r>
            <a:endParaRPr lang="en-US" dirty="0"/>
          </a:p>
        </p:txBody>
      </p:sp>
      <p:sp>
        <p:nvSpPr>
          <p:cNvPr id="3" name="Content Placeholder 2"/>
          <p:cNvSpPr>
            <a:spLocks noGrp="1"/>
          </p:cNvSpPr>
          <p:nvPr>
            <p:ph idx="1"/>
          </p:nvPr>
        </p:nvSpPr>
        <p:spPr/>
        <p:txBody>
          <a:bodyPr/>
          <a:lstStyle/>
          <a:p>
            <a:pPr marL="0" indent="0" algn="r" rtl="1">
              <a:buNone/>
            </a:pPr>
            <a:r>
              <a:rPr lang="fa-IR" dirty="0" smtClean="0">
                <a:cs typeface="2  Baran" panose="00000400000000000000" pitchFamily="2" charset="-78"/>
              </a:rPr>
              <a:t>موارد تخلف  می تواند به شرح ذیل باشد</a:t>
            </a:r>
            <a:r>
              <a:rPr lang="en-US" dirty="0" smtClean="0"/>
              <a:t>:</a:t>
            </a:r>
          </a:p>
          <a:p>
            <a:pPr algn="r" rtl="1"/>
            <a:r>
              <a:rPr lang="fa-IR" dirty="0" smtClean="0">
                <a:cs typeface="2  Baran" panose="00000400000000000000" pitchFamily="2" charset="-78"/>
              </a:rPr>
              <a:t>خواب دستگاه به علت عدم مراجعه و یا پیگیری شرکت پس از اعلام رسمی مشتری(پس از ارسال نامه، عدم پاسخگویی شرکت پس از 3 روز کاری)</a:t>
            </a:r>
          </a:p>
          <a:p>
            <a:pPr algn="r" rtl="1"/>
            <a:endParaRPr lang="fa-IR" dirty="0">
              <a:cs typeface="2  Baran" panose="00000400000000000000" pitchFamily="2" charset="-78"/>
            </a:endParaRPr>
          </a:p>
          <a:p>
            <a:pPr algn="r" rtl="1"/>
            <a:r>
              <a:rPr lang="fa-IR" dirty="0" smtClean="0">
                <a:cs typeface="2  Baran" panose="00000400000000000000" pitchFamily="2" charset="-78"/>
              </a:rPr>
              <a:t>عدم تامین قطعات دستگاه توسط شرکت حداکثر طی دو هفته از زمان مشخص شدن عیب دستگاه و موافقت مرکز درمانی نسبت به پزداخت وجه قطعه</a:t>
            </a:r>
          </a:p>
          <a:p>
            <a:pPr algn="r" rtl="1"/>
            <a:endParaRPr lang="fa-IR" dirty="0" smtClean="0">
              <a:cs typeface="2  Baran" panose="00000400000000000000" pitchFamily="2" charset="-78"/>
            </a:endParaRPr>
          </a:p>
          <a:p>
            <a:pPr algn="r" rtl="1"/>
            <a:r>
              <a:rPr lang="fa-IR" dirty="0" smtClean="0">
                <a:cs typeface="2  Baran" panose="00000400000000000000" pitchFamily="2" charset="-78"/>
              </a:rPr>
              <a:t> عدم انجام خدمات پس از فروش در طی زمان گارانتی(حداقل یکسال از زمان نصب و یا 18 ماه از زمان تحویل دستگاه) و 10 سال خدمات پس از فروش</a:t>
            </a:r>
          </a:p>
          <a:p>
            <a:pPr algn="r" rtl="1"/>
            <a:endParaRPr lang="fa-IR" dirty="0" smtClean="0">
              <a:cs typeface="2  Baran" panose="00000400000000000000" pitchFamily="2" charset="-78"/>
            </a:endParaRPr>
          </a:p>
          <a:p>
            <a:pPr algn="r" rtl="1"/>
            <a:endParaRPr lang="fa-IR" dirty="0" smtClean="0">
              <a:cs typeface="2  Baran" panose="00000400000000000000" pitchFamily="2" charset="-78"/>
            </a:endParaRPr>
          </a:p>
        </p:txBody>
      </p:sp>
    </p:spTree>
    <p:extLst>
      <p:ext uri="{BB962C8B-B14F-4D97-AF65-F5344CB8AC3E}">
        <p14:creationId xmlns:p14="http://schemas.microsoft.com/office/powerpoint/2010/main" val="3109211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4-شکایت از خدمات پس از فروش </a:t>
            </a:r>
            <a:endParaRPr lang="en-US" dirty="0"/>
          </a:p>
        </p:txBody>
      </p:sp>
      <p:sp>
        <p:nvSpPr>
          <p:cNvPr id="3" name="Content Placeholder 2"/>
          <p:cNvSpPr>
            <a:spLocks noGrp="1"/>
          </p:cNvSpPr>
          <p:nvPr>
            <p:ph idx="1"/>
          </p:nvPr>
        </p:nvSpPr>
        <p:spPr/>
        <p:txBody>
          <a:bodyPr/>
          <a:lstStyle/>
          <a:p>
            <a:pPr marL="0" indent="0" algn="r" rtl="1">
              <a:buNone/>
            </a:pPr>
            <a:r>
              <a:rPr lang="fa-IR" dirty="0" smtClean="0">
                <a:cs typeface="2  Baran" panose="00000400000000000000" pitchFamily="2" charset="-78"/>
              </a:rPr>
              <a:t>موارد تخلف  می تواند به شرح ذیل باشد</a:t>
            </a:r>
            <a:r>
              <a:rPr lang="en-US" dirty="0" smtClean="0"/>
              <a:t>:</a:t>
            </a:r>
          </a:p>
          <a:p>
            <a:pPr algn="r" rtl="1"/>
            <a:r>
              <a:rPr lang="fa-IR" dirty="0" smtClean="0">
                <a:cs typeface="2  Baran" panose="00000400000000000000" pitchFamily="2" charset="-78"/>
              </a:rPr>
              <a:t>عدم رعایت تعرفه های خدمات پس از فروش مطابق دستورالعمل اداره کل تجهیزات </a:t>
            </a:r>
          </a:p>
          <a:p>
            <a:pPr algn="r" rtl="1"/>
            <a:r>
              <a:rPr lang="fa-IR" dirty="0" smtClean="0">
                <a:cs typeface="2  Baran" panose="00000400000000000000" pitchFamily="2" charset="-78"/>
              </a:rPr>
              <a:t>عدم ارائه فاکتور و گزارش کار(</a:t>
            </a:r>
            <a:r>
              <a:rPr lang="en-US" dirty="0" smtClean="0"/>
              <a:t>time sheet</a:t>
            </a:r>
            <a:r>
              <a:rPr lang="fa-IR" dirty="0" smtClean="0">
                <a:cs typeface="2  Baran" panose="00000400000000000000" pitchFamily="2" charset="-78"/>
              </a:rPr>
              <a:t>)</a:t>
            </a:r>
            <a:r>
              <a:rPr lang="en-US" dirty="0" smtClean="0"/>
              <a:t> </a:t>
            </a:r>
            <a:r>
              <a:rPr lang="fa-IR" dirty="0" smtClean="0">
                <a:cs typeface="2  Baran" panose="00000400000000000000" pitchFamily="2" charset="-78"/>
              </a:rPr>
              <a:t> با مشخصات ذکر شده در دستورالعمب</a:t>
            </a:r>
          </a:p>
          <a:p>
            <a:pPr algn="r" rtl="1"/>
            <a:r>
              <a:rPr lang="en-US" dirty="0" smtClean="0"/>
              <a:t> </a:t>
            </a:r>
            <a:r>
              <a:rPr lang="fa-IR" dirty="0" smtClean="0">
                <a:cs typeface="2  Baran" panose="00000400000000000000" pitchFamily="2" charset="-78"/>
              </a:rPr>
              <a:t>عدم ارائه آموزش توسط شرکت پس ازتحویل دستگاه (ارائه آموزش، ارائه راهنمای کاربری و صدور گواهی نامه آموزشی جز وظایف شرکت است)</a:t>
            </a:r>
          </a:p>
          <a:p>
            <a:pPr algn="r" rtl="1"/>
            <a:r>
              <a:rPr lang="fa-IR" dirty="0" smtClean="0">
                <a:cs typeface="2  Baran" panose="00000400000000000000" pitchFamily="2" charset="-78"/>
              </a:rPr>
              <a:t>عدم همکاری شرکت در نصب و راه اندازی دستگاه پس از اعلام رسمی مشتری</a:t>
            </a:r>
          </a:p>
          <a:p>
            <a:pPr algn="r" rtl="1"/>
            <a:r>
              <a:rPr lang="fa-IR" dirty="0" smtClean="0">
                <a:cs typeface="2  Baran" panose="00000400000000000000" pitchFamily="2" charset="-78"/>
              </a:rPr>
              <a:t>عدم تعویض ابزار جراحی معیوب  در طی زمان گارانتی(گارانتی ابزار 5 سال است)</a:t>
            </a:r>
          </a:p>
        </p:txBody>
      </p:sp>
    </p:spTree>
    <p:extLst>
      <p:ext uri="{BB962C8B-B14F-4D97-AF65-F5344CB8AC3E}">
        <p14:creationId xmlns:p14="http://schemas.microsoft.com/office/powerpoint/2010/main" val="107984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mtClean="0"/>
              <a:t>مستندات شکایت از خدمات پس از فروش</a:t>
            </a:r>
            <a:endParaRPr lang="en-US"/>
          </a:p>
        </p:txBody>
      </p:sp>
      <p:sp>
        <p:nvSpPr>
          <p:cNvPr id="3" name="Content Placeholder 2"/>
          <p:cNvSpPr>
            <a:spLocks noGrp="1"/>
          </p:cNvSpPr>
          <p:nvPr>
            <p:ph idx="1"/>
          </p:nvPr>
        </p:nvSpPr>
        <p:spPr/>
        <p:txBody>
          <a:bodyPr/>
          <a:lstStyle/>
          <a:p>
            <a:pPr algn="r" rtl="1"/>
            <a:r>
              <a:rPr lang="fa-IR" smtClean="0"/>
              <a:t>پیش فاکتور تعمیرات در صورت وجود</a:t>
            </a:r>
          </a:p>
          <a:p>
            <a:pPr algn="r" rtl="1"/>
            <a:r>
              <a:rPr lang="fa-IR" smtClean="0"/>
              <a:t>صورتجلسه مرکز درمانی در خصوص شرح جزئی علت شکایت، خلاصه اقدامات پیگیری واحد تجهیزات پزشکی مرکز، اقدامات / اظهارات شرکت</a:t>
            </a:r>
          </a:p>
          <a:p>
            <a:pPr algn="r" rtl="1"/>
            <a:r>
              <a:rPr lang="fa-IR" smtClean="0"/>
              <a:t>در صورت وجود مکاتبات اداری با شرکت، کلیه مکاتبات اداری ارائه گردد</a:t>
            </a:r>
          </a:p>
          <a:p>
            <a:pPr algn="r" rtl="1"/>
            <a:endParaRPr lang="fa-IR" smtClean="0"/>
          </a:p>
        </p:txBody>
      </p:sp>
    </p:spTree>
    <p:extLst>
      <p:ext uri="{BB962C8B-B14F-4D97-AF65-F5344CB8AC3E}">
        <p14:creationId xmlns:p14="http://schemas.microsoft.com/office/powerpoint/2010/main" val="1063722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5-</a:t>
            </a:r>
            <a:r>
              <a:rPr lang="en-US" dirty="0" smtClean="0"/>
              <a:t>PMQC</a:t>
            </a:r>
            <a:endParaRPr lang="en-US" dirty="0"/>
          </a:p>
        </p:txBody>
      </p:sp>
      <p:sp>
        <p:nvSpPr>
          <p:cNvPr id="3" name="Content Placeholder 2"/>
          <p:cNvSpPr>
            <a:spLocks noGrp="1"/>
          </p:cNvSpPr>
          <p:nvPr>
            <p:ph idx="1"/>
          </p:nvPr>
        </p:nvSpPr>
        <p:spPr/>
        <p:txBody>
          <a:bodyPr/>
          <a:lstStyle/>
          <a:p>
            <a:r>
              <a:rPr lang="en-US" dirty="0" smtClean="0"/>
              <a:t>Post Market Quality Control(PMQC)</a:t>
            </a:r>
            <a:endParaRPr lang="fa-IR" dirty="0" smtClean="0">
              <a:cs typeface="2  Baran" panose="00000400000000000000" pitchFamily="2" charset="-78"/>
            </a:endParaRPr>
          </a:p>
          <a:p>
            <a:pPr marL="0" indent="0" algn="r">
              <a:buNone/>
            </a:pPr>
            <a:r>
              <a:rPr lang="fa-IR" dirty="0" smtClean="0">
                <a:cs typeface="2  Baran" panose="00000400000000000000" pitchFamily="2" charset="-78"/>
              </a:rPr>
              <a:t>به معنای بررسی ایمنی  و اثربخشی وسیله پزشکی در سطح عرضه</a:t>
            </a:r>
            <a:endParaRPr lang="en-US" dirty="0" smtClean="0"/>
          </a:p>
          <a:p>
            <a:pPr marL="0" indent="0" algn="r" rtl="1">
              <a:buNone/>
            </a:pPr>
            <a:r>
              <a:rPr lang="fa-IR" dirty="0" smtClean="0">
                <a:cs typeface="2  Baran" panose="00000400000000000000" pitchFamily="2" charset="-78"/>
              </a:rPr>
              <a:t>مطابق دستورالعمل </a:t>
            </a:r>
            <a:r>
              <a:rPr lang="en-US" dirty="0" smtClean="0"/>
              <a:t>PMQC</a:t>
            </a:r>
            <a:r>
              <a:rPr lang="fa-IR" dirty="0" smtClean="0">
                <a:cs typeface="2  Baran" panose="00000400000000000000" pitchFamily="2" charset="-78"/>
              </a:rPr>
              <a:t> ، دانشگاهها موظف به اقدامات ذیل می باشند</a:t>
            </a:r>
          </a:p>
          <a:p>
            <a:pPr algn="r" rtl="1"/>
            <a:r>
              <a:rPr lang="fa-IR" dirty="0" smtClean="0">
                <a:cs typeface="2  Baran" panose="00000400000000000000" pitchFamily="2" charset="-78"/>
              </a:rPr>
              <a:t>انجام نمونه برداری از وسیله پزشکی تعیین شده توسط اداره کل  (خروجی گزارشات مشکلات کیفی، ورودی </a:t>
            </a:r>
            <a:r>
              <a:rPr lang="en-US" dirty="0" smtClean="0"/>
              <a:t>PMQC</a:t>
            </a:r>
            <a:r>
              <a:rPr lang="fa-IR" dirty="0" smtClean="0">
                <a:cs typeface="2  Baran" panose="00000400000000000000" pitchFamily="2" charset="-78"/>
              </a:rPr>
              <a:t> است)</a:t>
            </a:r>
          </a:p>
          <a:p>
            <a:pPr algn="r" rtl="1"/>
            <a:r>
              <a:rPr lang="fa-IR" dirty="0" smtClean="0">
                <a:cs typeface="2  Baran" panose="00000400000000000000" pitchFamily="2" charset="-78"/>
              </a:rPr>
              <a:t> بررسی ظاهری وسیله</a:t>
            </a:r>
          </a:p>
          <a:p>
            <a:pPr algn="r" rtl="1"/>
            <a:r>
              <a:rPr lang="fa-IR" dirty="0" smtClean="0">
                <a:cs typeface="2  Baran" panose="00000400000000000000" pitchFamily="2" charset="-78"/>
              </a:rPr>
              <a:t>بررسی برچسب گذاری و برچسب اصالت  محصول </a:t>
            </a:r>
          </a:p>
          <a:p>
            <a:pPr algn="r" rtl="1"/>
            <a:r>
              <a:rPr lang="fa-IR" dirty="0" smtClean="0">
                <a:cs typeface="2  Baran" panose="00000400000000000000" pitchFamily="2" charset="-78"/>
              </a:rPr>
              <a:t>ارسال نمونه به آزمایشگاه جهت انجام تست های ایمنی و اثربخشی ثبت نتایج در </a:t>
            </a:r>
            <a:r>
              <a:rPr lang="fa-IR" dirty="0">
                <a:cs typeface="2  Baran" panose="00000400000000000000" pitchFamily="2" charset="-78"/>
              </a:rPr>
              <a:t> </a:t>
            </a:r>
            <a:r>
              <a:rPr lang="fa-IR" dirty="0" smtClean="0">
                <a:cs typeface="2  Baran" panose="00000400000000000000" pitchFamily="2" charset="-78"/>
              </a:rPr>
              <a:t>سامانه  </a:t>
            </a:r>
            <a:r>
              <a:rPr lang="en-US" dirty="0" smtClean="0"/>
              <a:t> </a:t>
            </a:r>
            <a:r>
              <a:rPr lang="fa-IR" dirty="0" smtClean="0">
                <a:cs typeface="2  Baran" panose="00000400000000000000" pitchFamily="2" charset="-78"/>
              </a:rPr>
              <a:t> </a:t>
            </a:r>
            <a:r>
              <a:rPr lang="en-US" dirty="0" smtClean="0"/>
              <a:t>MDR</a:t>
            </a:r>
            <a:r>
              <a:rPr lang="fa-IR" dirty="0" smtClean="0">
                <a:cs typeface="2  Baran" panose="00000400000000000000" pitchFamily="2" charset="-78"/>
              </a:rPr>
              <a:t>  </a:t>
            </a:r>
            <a:endParaRPr lang="en-US" dirty="0"/>
          </a:p>
        </p:txBody>
      </p:sp>
    </p:spTree>
    <p:extLst>
      <p:ext uri="{BB962C8B-B14F-4D97-AF65-F5344CB8AC3E}">
        <p14:creationId xmlns:p14="http://schemas.microsoft.com/office/powerpoint/2010/main" val="948560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mtClean="0"/>
              <a:t>تفاوت مشکل کیفی با عدم رضایت از برند(ترجیج برند دیگر)</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هر وسیله پزشکی جهت اخد مجوز تولید/واردات ملزوم به انجام آزمونهای ایمنی و اثربخشی جهت تطابق با استانداردهای جهانی و یا داخلی می باشد.</a:t>
            </a:r>
          </a:p>
          <a:p>
            <a:pPr algn="r" rtl="1"/>
            <a:r>
              <a:rPr lang="fa-IR" dirty="0" smtClean="0">
                <a:cs typeface="2  Baran" panose="00000400000000000000" pitchFamily="2" charset="-78"/>
              </a:rPr>
              <a:t>در این استانداردها</a:t>
            </a:r>
            <a:r>
              <a:rPr lang="fa-IR" smtClean="0">
                <a:cs typeface="2  Baran" panose="00000400000000000000" pitchFamily="2" charset="-78"/>
              </a:rPr>
              <a:t>، شاخصه ها یی با </a:t>
            </a:r>
            <a:r>
              <a:rPr lang="fa-IR" dirty="0" smtClean="0">
                <a:cs typeface="2  Baran" panose="00000400000000000000" pitchFamily="2" charset="-78"/>
              </a:rPr>
              <a:t>روش سنجش شاخصه و تعریف حد مقبولیت،  جهت رسیدن به مشخصه های عملکردی وسیله پزشکی تعریف شده اند.</a:t>
            </a:r>
          </a:p>
          <a:p>
            <a:pPr algn="r" rtl="1"/>
            <a:r>
              <a:rPr lang="fa-IR" dirty="0" smtClean="0">
                <a:cs typeface="2  Baran" panose="00000400000000000000" pitchFamily="2" charset="-78"/>
              </a:rPr>
              <a:t>لذاچند برند مختلف از یک وسیله پزشکی می توانند مطابق استاندارد باشند ولی در کیفیت با یکدیگر متفاوت باشند.</a:t>
            </a:r>
          </a:p>
          <a:p>
            <a:pPr algn="r" rtl="1"/>
            <a:r>
              <a:rPr lang="fa-IR" dirty="0" smtClean="0">
                <a:cs typeface="2  Baran" panose="00000400000000000000" pitchFamily="2" charset="-78"/>
              </a:rPr>
              <a:t>تفاوت در کیفیت وسایل پزشکی با برندهای مختلف به علت تفاوت در مواد اولیه ، طراحی و فرآیند تولید وسیله می باشد.</a:t>
            </a:r>
          </a:p>
        </p:txBody>
      </p:sp>
    </p:spTree>
    <p:extLst>
      <p:ext uri="{BB962C8B-B14F-4D97-AF65-F5344CB8AC3E}">
        <p14:creationId xmlns:p14="http://schemas.microsoft.com/office/powerpoint/2010/main" val="2168591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مثال) چسب حصیری</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چسب حصیری برند </a:t>
            </a:r>
            <a:r>
              <a:rPr lang="en-US" dirty="0" smtClean="0"/>
              <a:t>A</a:t>
            </a:r>
            <a:r>
              <a:rPr lang="fa-IR" dirty="0" smtClean="0">
                <a:cs typeface="2  Baran" panose="00000400000000000000" pitchFamily="2" charset="-78"/>
              </a:rPr>
              <a:t> نسبت به چسب حصیری برند </a:t>
            </a:r>
            <a:r>
              <a:rPr lang="en-US" dirty="0" smtClean="0"/>
              <a:t>B </a:t>
            </a:r>
            <a:r>
              <a:rPr lang="fa-IR" dirty="0" smtClean="0">
                <a:cs typeface="2  Baran" panose="00000400000000000000" pitchFamily="2" charset="-78"/>
              </a:rPr>
              <a:t>چسبندگی کمتری دارد.</a:t>
            </a:r>
          </a:p>
          <a:p>
            <a:pPr algn="r" rtl="1"/>
            <a:r>
              <a:rPr lang="fa-IR" dirty="0" smtClean="0">
                <a:cs typeface="2  Baran" panose="00000400000000000000" pitchFamily="2" charset="-78"/>
              </a:rPr>
              <a:t>پوست فرد در اثراستفاده از چسب حصیری برند </a:t>
            </a:r>
            <a:r>
              <a:rPr lang="en-US" dirty="0" smtClean="0"/>
              <a:t>A</a:t>
            </a:r>
            <a:r>
              <a:rPr lang="fa-IR" dirty="0" smtClean="0">
                <a:cs typeface="2  Baran" panose="00000400000000000000" pitchFamily="2" charset="-78"/>
              </a:rPr>
              <a:t> دچار تحریک شده است.</a:t>
            </a:r>
          </a:p>
          <a:p>
            <a:pPr algn="r" rtl="1"/>
            <a:r>
              <a:rPr lang="fa-IR" dirty="0" smtClean="0">
                <a:cs typeface="2  Baran" panose="00000400000000000000" pitchFamily="2" charset="-78"/>
              </a:rPr>
              <a:t>چسب حصیری برند </a:t>
            </a:r>
            <a:r>
              <a:rPr lang="en-US" dirty="0" smtClean="0"/>
              <a:t>A </a:t>
            </a:r>
            <a:r>
              <a:rPr lang="fa-IR" dirty="0" smtClean="0">
                <a:cs typeface="2  Baran" panose="00000400000000000000" pitchFamily="2" charset="-78"/>
              </a:rPr>
              <a:t> مدت زمان کوتاهی پس از چسباندن از پوست جدا می شود.</a:t>
            </a:r>
          </a:p>
          <a:p>
            <a:pPr algn="r" rtl="1"/>
            <a:r>
              <a:rPr lang="fa-IR" dirty="0" smtClean="0">
                <a:cs typeface="2  Baran" panose="00000400000000000000" pitchFamily="2" charset="-78"/>
              </a:rPr>
              <a:t>چسب حصیری برند </a:t>
            </a:r>
            <a:r>
              <a:rPr lang="en-US" dirty="0" smtClean="0"/>
              <a:t>A </a:t>
            </a:r>
            <a:r>
              <a:rPr lang="fa-IR" dirty="0" smtClean="0">
                <a:cs typeface="2  Baran" panose="00000400000000000000" pitchFamily="2" charset="-78"/>
              </a:rPr>
              <a:t> بر روی پوست نمی چسبد</a:t>
            </a:r>
          </a:p>
          <a:p>
            <a:pPr algn="r" rtl="1"/>
            <a:r>
              <a:rPr lang="fa-IR" dirty="0" smtClean="0">
                <a:cs typeface="2  Baran" panose="00000400000000000000" pitchFamily="2" charset="-78"/>
              </a:rPr>
              <a:t>چسب حصیری برند </a:t>
            </a:r>
            <a:r>
              <a:rPr lang="en-US" dirty="0" smtClean="0"/>
              <a:t> A</a:t>
            </a:r>
            <a:r>
              <a:rPr lang="fa-IR" dirty="0" smtClean="0">
                <a:cs typeface="2  Baran" panose="00000400000000000000" pitchFamily="2" charset="-78"/>
              </a:rPr>
              <a:t> در مقایسه با چسب حصیری برند </a:t>
            </a:r>
            <a:r>
              <a:rPr lang="en-US" dirty="0" smtClean="0"/>
              <a:t>B </a:t>
            </a:r>
            <a:r>
              <a:rPr lang="fa-IR" dirty="0" smtClean="0">
                <a:cs typeface="2  Baran" panose="00000400000000000000" pitchFamily="2" charset="-78"/>
              </a:rPr>
              <a:t> به سختی پاره می شود.</a:t>
            </a:r>
          </a:p>
          <a:p>
            <a:pPr algn="r" rtl="1"/>
            <a:r>
              <a:rPr lang="fa-IR" dirty="0" smtClean="0">
                <a:cs typeface="2  Baran" panose="00000400000000000000" pitchFamily="2" charset="-78"/>
              </a:rPr>
              <a:t>پس از استفاده از چسب حصیری برند </a:t>
            </a:r>
            <a:r>
              <a:rPr lang="en-US" dirty="0" smtClean="0"/>
              <a:t>A </a:t>
            </a:r>
            <a:r>
              <a:rPr lang="fa-IR" dirty="0" smtClean="0">
                <a:cs typeface="2  Baran" panose="00000400000000000000" pitchFamily="2" charset="-78"/>
              </a:rPr>
              <a:t>، مواد چسب بر  روی پوست باقی می ماند.</a:t>
            </a:r>
          </a:p>
        </p:txBody>
      </p:sp>
    </p:spTree>
    <p:extLst>
      <p:ext uri="{BB962C8B-B14F-4D97-AF65-F5344CB8AC3E}">
        <p14:creationId xmlns:p14="http://schemas.microsoft.com/office/powerpoint/2010/main" val="2687897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فرآیند گزارش مشکل کیفی در سامانه اداره کل تجهیزات پزشکی</a:t>
            </a:r>
            <a:endParaRPr lang="en-US" dirty="0"/>
          </a:p>
        </p:txBody>
      </p:sp>
      <p:sp>
        <p:nvSpPr>
          <p:cNvPr id="5" name="Content Placeholder 4"/>
          <p:cNvSpPr>
            <a:spLocks noGrp="1"/>
          </p:cNvSpPr>
          <p:nvPr>
            <p:ph idx="1"/>
          </p:nvPr>
        </p:nvSpPr>
        <p:spPr/>
        <p:txBody>
          <a:bodyPr/>
          <a:lstStyle/>
          <a:p>
            <a:pPr algn="r" rtl="1"/>
            <a:r>
              <a:rPr lang="fa-IR" dirty="0">
                <a:cs typeface="2  Baran" panose="00000400000000000000" pitchFamily="2" charset="-78"/>
                <a:hlinkClick r:id="rId2"/>
              </a:rPr>
              <a:t>ثبت گزارش مشکل کیفی تجهیزات پزشکی توسط عموم </a:t>
            </a:r>
            <a:r>
              <a:rPr lang="fa-IR" dirty="0" smtClean="0">
                <a:cs typeface="2  Baran" panose="00000400000000000000" pitchFamily="2" charset="-78"/>
                <a:hlinkClick r:id="rId2"/>
              </a:rPr>
              <a:t>مردم</a:t>
            </a:r>
            <a:endParaRPr lang="fa-IR" dirty="0" smtClean="0">
              <a:cs typeface="2  Baran" panose="00000400000000000000" pitchFamily="2" charset="-78"/>
            </a:endParaRPr>
          </a:p>
          <a:p>
            <a:pPr algn="r" rtl="1"/>
            <a:endParaRPr lang="fa-IR" dirty="0" smtClean="0">
              <a:cs typeface="2  Baran" panose="00000400000000000000" pitchFamily="2" charset="-78"/>
            </a:endParaRPr>
          </a:p>
          <a:p>
            <a:pPr algn="r" rtl="1"/>
            <a:r>
              <a:rPr lang="fa-IR" dirty="0">
                <a:cs typeface="2  Baran" panose="00000400000000000000" pitchFamily="2" charset="-78"/>
                <a:hlinkClick r:id="rId3"/>
              </a:rPr>
              <a:t>ثبت گزارش مشکل کیفی تجهیزات پزشکی توسط مراکز </a:t>
            </a:r>
            <a:r>
              <a:rPr lang="fa-IR" dirty="0" smtClean="0">
                <a:cs typeface="2  Baran" panose="00000400000000000000" pitchFamily="2" charset="-78"/>
                <a:hlinkClick r:id="rId3"/>
              </a:rPr>
              <a:t>درمانی(پرستاران، پزشکان، کارشناسان تجهیزات پزشکی) </a:t>
            </a:r>
            <a:r>
              <a:rPr lang="fa-IR" dirty="0">
                <a:cs typeface="2  Baran" panose="00000400000000000000" pitchFamily="2" charset="-78"/>
                <a:hlinkClick r:id="rId3"/>
              </a:rPr>
              <a:t>و شرکتهای تجهیزات پزشکی</a:t>
            </a:r>
            <a:endParaRPr lang="en-US" dirty="0"/>
          </a:p>
        </p:txBody>
      </p:sp>
    </p:spTree>
    <p:extLst>
      <p:ext uri="{BB962C8B-B14F-4D97-AF65-F5344CB8AC3E}">
        <p14:creationId xmlns:p14="http://schemas.microsoft.com/office/powerpoint/2010/main" val="3566514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hlinkClick r:id="rId2"/>
              </a:rPr>
              <a:t>ثبت گزارش مشکل کیفی تجهیزات پزشکی توسط عموم مردم</a:t>
            </a:r>
            <a:r>
              <a:rPr lang="fa-IR" dirty="0"/>
              <a:t/>
            </a:r>
            <a:br>
              <a:rPr lang="fa-IR" dirty="0"/>
            </a:br>
            <a:endParaRPr lang="en-US" dirty="0"/>
          </a:p>
        </p:txBody>
      </p:sp>
      <p:pic>
        <p:nvPicPr>
          <p:cNvPr id="4" name="Content Placeholder 3"/>
          <p:cNvPicPr>
            <a:picLocks noGrp="1" noChangeAspect="1"/>
          </p:cNvPicPr>
          <p:nvPr>
            <p:ph idx="1"/>
          </p:nvPr>
        </p:nvPicPr>
        <p:blipFill>
          <a:blip r:embed="rId3"/>
          <a:stretch>
            <a:fillRect/>
          </a:stretch>
        </p:blipFill>
        <p:spPr>
          <a:xfrm>
            <a:off x="2820537" y="1690688"/>
            <a:ext cx="6550925" cy="4725300"/>
          </a:xfrm>
          <a:prstGeom prst="rect">
            <a:avLst/>
          </a:prstGeom>
        </p:spPr>
      </p:pic>
    </p:spTree>
    <p:extLst>
      <p:ext uri="{BB962C8B-B14F-4D97-AF65-F5344CB8AC3E}">
        <p14:creationId xmlns:p14="http://schemas.microsoft.com/office/powerpoint/2010/main" val="3237382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9136" y="1583139"/>
            <a:ext cx="9293728" cy="4735774"/>
          </a:xfrm>
          <a:prstGeom prst="rect">
            <a:avLst/>
          </a:prstGeom>
        </p:spPr>
      </p:pic>
      <p:sp>
        <p:nvSpPr>
          <p:cNvPr id="5" name="Title 4"/>
          <p:cNvSpPr>
            <a:spLocks noGrp="1"/>
          </p:cNvSpPr>
          <p:nvPr>
            <p:ph type="title"/>
          </p:nvPr>
        </p:nvSpPr>
        <p:spPr/>
        <p:txBody>
          <a:bodyPr>
            <a:normAutofit fontScale="90000"/>
          </a:bodyPr>
          <a:lstStyle/>
          <a:p>
            <a:r>
              <a:rPr lang="fa-IR" dirty="0">
                <a:hlinkClick r:id="rId3"/>
              </a:rPr>
              <a:t>ثبت گزارش مشکل کیفی تجهیزات پزشکی توسط عموم مردم</a:t>
            </a:r>
            <a:r>
              <a:rPr lang="fa-IR" dirty="0"/>
              <a:t/>
            </a:r>
            <a:br>
              <a:rPr lang="fa-IR" dirty="0"/>
            </a:br>
            <a:endParaRPr lang="en-US" dirty="0"/>
          </a:p>
        </p:txBody>
      </p:sp>
    </p:spTree>
    <p:extLst>
      <p:ext uri="{BB962C8B-B14F-4D97-AF65-F5344CB8AC3E}">
        <p14:creationId xmlns:p14="http://schemas.microsoft.com/office/powerpoint/2010/main" val="2056363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hlinkClick r:id="rId2"/>
              </a:rPr>
              <a:t>ثبت گزارش مشکل کیفی تجهیزات پزشکی توسط عموم مردم</a:t>
            </a:r>
            <a:r>
              <a:rPr lang="fa-IR" dirty="0"/>
              <a:t/>
            </a:r>
            <a:br>
              <a:rPr lang="fa-IR" dirty="0"/>
            </a:br>
            <a:endParaRPr lang="en-US" dirty="0"/>
          </a:p>
        </p:txBody>
      </p:sp>
      <p:pic>
        <p:nvPicPr>
          <p:cNvPr id="3" name="Picture 2"/>
          <p:cNvPicPr>
            <a:picLocks noChangeAspect="1"/>
          </p:cNvPicPr>
          <p:nvPr/>
        </p:nvPicPr>
        <p:blipFill>
          <a:blip r:embed="rId3"/>
          <a:stretch>
            <a:fillRect/>
          </a:stretch>
        </p:blipFill>
        <p:spPr>
          <a:xfrm>
            <a:off x="1201001" y="1562300"/>
            <a:ext cx="9490881" cy="5083224"/>
          </a:xfrm>
          <a:prstGeom prst="rect">
            <a:avLst/>
          </a:prstGeom>
        </p:spPr>
      </p:pic>
    </p:spTree>
    <p:extLst>
      <p:ext uri="{BB962C8B-B14F-4D97-AF65-F5344CB8AC3E}">
        <p14:creationId xmlns:p14="http://schemas.microsoft.com/office/powerpoint/2010/main" val="81555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52212"/>
            <a:ext cx="10515600" cy="910632"/>
          </a:xfrm>
        </p:spPr>
        <p:txBody>
          <a:bodyPr>
            <a:normAutofit fontScale="90000"/>
          </a:bodyPr>
          <a:lstStyle/>
          <a:p>
            <a:pPr algn="r"/>
            <a:r>
              <a:rPr lang="fa-IR" dirty="0" smtClean="0"/>
              <a:t>اهمیت گزارشات مشکل کیفی</a:t>
            </a:r>
            <a:endParaRPr lang="en-US" dirty="0"/>
          </a:p>
        </p:txBody>
      </p:sp>
      <p:sp>
        <p:nvSpPr>
          <p:cNvPr id="5" name="Text Placeholder 4"/>
          <p:cNvSpPr>
            <a:spLocks noGrp="1"/>
          </p:cNvSpPr>
          <p:nvPr>
            <p:ph type="body" idx="1"/>
          </p:nvPr>
        </p:nvSpPr>
        <p:spPr>
          <a:xfrm>
            <a:off x="831850" y="1423989"/>
            <a:ext cx="10515600" cy="4665662"/>
          </a:xfrm>
        </p:spPr>
        <p:txBody>
          <a:bodyPr/>
          <a:lstStyle/>
          <a:p>
            <a:pPr algn="r" rtl="1"/>
            <a:r>
              <a:rPr lang="fa-IR" dirty="0" smtClean="0">
                <a:solidFill>
                  <a:schemeClr val="tx1"/>
                </a:solidFill>
                <a:cs typeface="2  Baran" panose="00000400000000000000" pitchFamily="2" charset="-78"/>
              </a:rPr>
              <a:t>مثال: گاز طبی</a:t>
            </a:r>
          </a:p>
          <a:p>
            <a:pPr algn="r" rtl="1"/>
            <a:r>
              <a:rPr lang="fa-IR" dirty="0" smtClean="0">
                <a:solidFill>
                  <a:srgbClr val="FF0000"/>
                </a:solidFill>
                <a:cs typeface="2  Baran" panose="00000400000000000000" pitchFamily="2" charset="-78"/>
              </a:rPr>
              <a:t>جدول مدیریت ریسک جهت گاز طبی</a:t>
            </a:r>
          </a:p>
          <a:p>
            <a:pPr algn="r" rtl="1"/>
            <a:endParaRPr lang="en-US" dirty="0">
              <a:solidFill>
                <a:schemeClr val="tx1"/>
              </a:solidFill>
            </a:endParaRPr>
          </a:p>
        </p:txBody>
      </p:sp>
      <p:pic>
        <p:nvPicPr>
          <p:cNvPr id="4" name="Content Placeholder 3"/>
          <p:cNvPicPr>
            <a:picLocks noGrp="1" noChangeAspect="1"/>
          </p:cNvPicPr>
          <p:nvPr>
            <p:ph idx="4294967295"/>
          </p:nvPr>
        </p:nvPicPr>
        <p:blipFill>
          <a:blip r:embed="rId3"/>
          <a:stretch>
            <a:fillRect/>
          </a:stretch>
        </p:blipFill>
        <p:spPr>
          <a:xfrm>
            <a:off x="518615" y="252212"/>
            <a:ext cx="3314700" cy="264318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39765549"/>
              </p:ext>
            </p:extLst>
          </p:nvPr>
        </p:nvGraphicFramePr>
        <p:xfrm>
          <a:off x="4461113" y="2283089"/>
          <a:ext cx="5418666" cy="4029182"/>
        </p:xfrm>
        <a:graphic>
          <a:graphicData uri="http://schemas.openxmlformats.org/drawingml/2006/table">
            <a:tbl>
              <a:tblPr firstRow="1" bandRow="1">
                <a:tableStyleId>{5C22544A-7EE6-4342-B048-85BDC9FD1C3A}</a:tableStyleId>
              </a:tblPr>
              <a:tblGrid>
                <a:gridCol w="2709333"/>
                <a:gridCol w="2709333"/>
              </a:tblGrid>
              <a:tr h="642991">
                <a:tc>
                  <a:txBody>
                    <a:bodyPr/>
                    <a:lstStyle/>
                    <a:p>
                      <a:pPr algn="ctr"/>
                      <a:r>
                        <a:rPr lang="fa-IR" dirty="0" smtClean="0">
                          <a:cs typeface="2  Baran" panose="00000400000000000000" pitchFamily="2" charset="-78"/>
                        </a:rPr>
                        <a:t>روش کاهش</a:t>
                      </a:r>
                      <a:r>
                        <a:rPr lang="fa-IR" baseline="0" dirty="0" smtClean="0">
                          <a:cs typeface="2  Baran" panose="00000400000000000000" pitchFamily="2" charset="-78"/>
                        </a:rPr>
                        <a:t> احتمال رخداد ریسک</a:t>
                      </a:r>
                      <a:endParaRPr lang="en-US" dirty="0"/>
                    </a:p>
                  </a:txBody>
                  <a:tcPr/>
                </a:tc>
                <a:tc>
                  <a:txBody>
                    <a:bodyPr/>
                    <a:lstStyle/>
                    <a:p>
                      <a:pPr algn="ctr"/>
                      <a:r>
                        <a:rPr lang="fa-IR" dirty="0" smtClean="0">
                          <a:cs typeface="2  Baran" panose="00000400000000000000" pitchFamily="2" charset="-78"/>
                        </a:rPr>
                        <a:t>ریسک</a:t>
                      </a:r>
                      <a:endParaRPr lang="en-US" dirty="0"/>
                    </a:p>
                  </a:txBody>
                  <a:tcPr/>
                </a:tc>
              </a:tr>
              <a:tr h="642991">
                <a:tc>
                  <a:txBody>
                    <a:bodyPr/>
                    <a:lstStyle/>
                    <a:p>
                      <a:pPr algn="ctr"/>
                      <a:r>
                        <a:rPr lang="fa-IR" dirty="0" smtClean="0">
                          <a:cs typeface="2  Baran" panose="00000400000000000000" pitchFamily="2" charset="-78"/>
                        </a:rPr>
                        <a:t>بررسی</a:t>
                      </a:r>
                      <a:r>
                        <a:rPr lang="fa-IR" baseline="0" dirty="0" smtClean="0">
                          <a:cs typeface="2  Baran" panose="00000400000000000000" pitchFamily="2" charset="-78"/>
                        </a:rPr>
                        <a:t> هر پارت ماده اولیه توسط مسئول فنی</a:t>
                      </a:r>
                      <a:endParaRPr lang="en-US" dirty="0"/>
                    </a:p>
                  </a:txBody>
                  <a:tcPr/>
                </a:tc>
                <a:tc>
                  <a:txBody>
                    <a:bodyPr/>
                    <a:lstStyle/>
                    <a:p>
                      <a:pPr algn="ctr"/>
                      <a:r>
                        <a:rPr lang="fa-IR" dirty="0" smtClean="0">
                          <a:cs typeface="2  Baran" panose="00000400000000000000" pitchFamily="2" charset="-78"/>
                        </a:rPr>
                        <a:t> ماده</a:t>
                      </a:r>
                      <a:r>
                        <a:rPr lang="fa-IR" baseline="0" dirty="0" smtClean="0">
                          <a:cs typeface="2  Baran" panose="00000400000000000000" pitchFamily="2" charset="-78"/>
                        </a:rPr>
                        <a:t> اولیه و یا محصول نهایی </a:t>
                      </a:r>
                      <a:r>
                        <a:rPr lang="fa-IR" dirty="0" smtClean="0">
                          <a:cs typeface="2  Baran" panose="00000400000000000000" pitchFamily="2" charset="-78"/>
                        </a:rPr>
                        <a:t>در</a:t>
                      </a:r>
                      <a:r>
                        <a:rPr lang="fa-IR" baseline="0" dirty="0" smtClean="0">
                          <a:cs typeface="2  Baran" panose="00000400000000000000" pitchFamily="2" charset="-78"/>
                        </a:rPr>
                        <a:t> حالت خشک بوی نامطبوع داشته باشد</a:t>
                      </a:r>
                      <a:endParaRPr lang="en-US" dirty="0"/>
                    </a:p>
                  </a:txBody>
                  <a:tcPr/>
                </a:tc>
              </a:tr>
              <a:tr h="642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cs typeface="2  Baran" panose="00000400000000000000" pitchFamily="2" charset="-78"/>
                        </a:rPr>
                        <a:t>بررسی</a:t>
                      </a:r>
                      <a:r>
                        <a:rPr lang="fa-IR" baseline="0" dirty="0" smtClean="0">
                          <a:cs typeface="2  Baran" panose="00000400000000000000" pitchFamily="2" charset="-78"/>
                        </a:rPr>
                        <a:t> هر پارت ماده اولیه توسط مسئول فنی</a:t>
                      </a:r>
                      <a:endParaRPr lang="en-US" dirty="0" smtClean="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cs typeface="2  Baran" panose="00000400000000000000" pitchFamily="2" charset="-78"/>
                        </a:rPr>
                        <a:t> ماده</a:t>
                      </a:r>
                      <a:r>
                        <a:rPr lang="fa-IR" baseline="0" dirty="0" smtClean="0">
                          <a:cs typeface="2  Baran" panose="00000400000000000000" pitchFamily="2" charset="-78"/>
                        </a:rPr>
                        <a:t> اولیه و یا محصول نهایی </a:t>
                      </a:r>
                      <a:r>
                        <a:rPr lang="fa-IR" dirty="0" smtClean="0">
                          <a:cs typeface="2  Baran" panose="00000400000000000000" pitchFamily="2" charset="-78"/>
                        </a:rPr>
                        <a:t>در</a:t>
                      </a:r>
                      <a:r>
                        <a:rPr lang="fa-IR" baseline="0" dirty="0" smtClean="0">
                          <a:cs typeface="2  Baran" panose="00000400000000000000" pitchFamily="2" charset="-78"/>
                        </a:rPr>
                        <a:t> حالت خیس بوی نامطبوع داشته باشد</a:t>
                      </a:r>
                      <a:endParaRPr lang="en-US" dirty="0" smtClean="0"/>
                    </a:p>
                    <a:p>
                      <a:pPr algn="ctr"/>
                      <a:endParaRPr lang="en-US" dirty="0"/>
                    </a:p>
                  </a:txBody>
                  <a:tcPr/>
                </a:tc>
              </a:tr>
              <a:tr h="642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cs typeface="2  Baran" panose="00000400000000000000" pitchFamily="2" charset="-78"/>
                        </a:rPr>
                        <a:t>بررسی</a:t>
                      </a:r>
                      <a:r>
                        <a:rPr lang="fa-IR" baseline="0" dirty="0" smtClean="0">
                          <a:cs typeface="2  Baran" panose="00000400000000000000" pitchFamily="2" charset="-78"/>
                        </a:rPr>
                        <a:t> هر پارت ماده اولیه توسط مسئول فنی</a:t>
                      </a:r>
                      <a:endParaRPr lang="en-US" dirty="0" smtClean="0"/>
                    </a:p>
                    <a:p>
                      <a:pPr algn="ctr"/>
                      <a:endParaRPr lang="en-US" dirty="0"/>
                    </a:p>
                  </a:txBody>
                  <a:tcPr/>
                </a:tc>
                <a:tc>
                  <a:txBody>
                    <a:bodyPr/>
                    <a:lstStyle/>
                    <a:p>
                      <a:pPr algn="ctr"/>
                      <a:r>
                        <a:rPr lang="fa-IR" dirty="0" smtClean="0">
                          <a:cs typeface="2  Baran" panose="00000400000000000000" pitchFamily="2" charset="-78"/>
                        </a:rPr>
                        <a:t> وجود</a:t>
                      </a:r>
                      <a:r>
                        <a:rPr lang="fa-IR" baseline="0" dirty="0" smtClean="0">
                          <a:cs typeface="2  Baran" panose="00000400000000000000" pitchFamily="2" charset="-78"/>
                        </a:rPr>
                        <a:t> </a:t>
                      </a:r>
                      <a:r>
                        <a:rPr lang="fa-IR" dirty="0" smtClean="0">
                          <a:cs typeface="2  Baran" panose="00000400000000000000" pitchFamily="2" charset="-78"/>
                        </a:rPr>
                        <a:t>اجسام خارجی و گرد و غبارو یا هر آلودگی</a:t>
                      </a:r>
                      <a:r>
                        <a:rPr lang="fa-IR" baseline="0" dirty="0" smtClean="0">
                          <a:cs typeface="2  Baran" panose="00000400000000000000" pitchFamily="2" charset="-78"/>
                        </a:rPr>
                        <a:t> قابل رویت(کاملا سفید نباشد)</a:t>
                      </a:r>
                      <a:endParaRPr lang="en-US" dirty="0"/>
                    </a:p>
                  </a:txBody>
                  <a:tcPr/>
                </a:tc>
              </a:tr>
              <a:tr h="642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cs typeface="2  Baran" panose="00000400000000000000" pitchFamily="2" charset="-78"/>
                        </a:rPr>
                        <a:t>بررسی</a:t>
                      </a:r>
                      <a:r>
                        <a:rPr lang="fa-IR" baseline="0" dirty="0" smtClean="0">
                          <a:cs typeface="2  Baran" panose="00000400000000000000" pitchFamily="2" charset="-78"/>
                        </a:rPr>
                        <a:t> هر پارت ماده اولیه توسط مسئول فنی</a:t>
                      </a:r>
                      <a:endParaRPr lang="en-US" dirty="0" smtClean="0"/>
                    </a:p>
                    <a:p>
                      <a:pPr algn="ctr"/>
                      <a:endParaRPr lang="en-US" dirty="0"/>
                    </a:p>
                  </a:txBody>
                  <a:tcPr/>
                </a:tc>
                <a:tc>
                  <a:txBody>
                    <a:bodyPr/>
                    <a:lstStyle/>
                    <a:p>
                      <a:pPr algn="ctr"/>
                      <a:r>
                        <a:rPr lang="fa-IR" dirty="0" smtClean="0">
                          <a:cs typeface="2  Baran" panose="00000400000000000000" pitchFamily="2" charset="-78"/>
                        </a:rPr>
                        <a:t>ناخالصی</a:t>
                      </a:r>
                      <a:r>
                        <a:rPr lang="fa-IR" baseline="0" dirty="0" smtClean="0">
                          <a:cs typeface="2  Baran" panose="00000400000000000000" pitchFamily="2" charset="-78"/>
                        </a:rPr>
                        <a:t> در جنس(100 درصد پنبه نباشد)</a:t>
                      </a:r>
                      <a:endParaRPr lang="en-US" dirty="0"/>
                    </a:p>
                  </a:txBody>
                  <a:tcPr/>
                </a:tc>
              </a:tr>
            </a:tbl>
          </a:graphicData>
        </a:graphic>
      </p:graphicFrame>
    </p:spTree>
    <p:extLst>
      <p:ext uri="{BB962C8B-B14F-4D97-AF65-F5344CB8AC3E}">
        <p14:creationId xmlns:p14="http://schemas.microsoft.com/office/powerpoint/2010/main" val="41532221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791" y="304019"/>
            <a:ext cx="11101790" cy="1511134"/>
          </a:xfrm>
        </p:spPr>
        <p:txBody>
          <a:bodyPr>
            <a:noAutofit/>
          </a:bodyPr>
          <a:lstStyle/>
          <a:p>
            <a:pPr algn="r"/>
            <a:r>
              <a:rPr lang="fa-IR" sz="3600" dirty="0">
                <a:hlinkClick r:id="rId2"/>
              </a:rPr>
              <a:t>ثبت گزارش مشکل کیفی تجهیزات پزشکی توسط مراکز درمانی(پرستاران، پزشکان، کارشناسان تجهیزات پزشکی) و شرکتهای تجهیزات پزشکی</a:t>
            </a:r>
            <a:r>
              <a:rPr lang="en-US" sz="3600" dirty="0"/>
              <a:t/>
            </a:r>
            <a:br>
              <a:rPr lang="en-US" sz="3600" dirty="0"/>
            </a:br>
            <a:endParaRPr lang="en-US" sz="3600" dirty="0"/>
          </a:p>
        </p:txBody>
      </p:sp>
      <p:pic>
        <p:nvPicPr>
          <p:cNvPr id="5" name="Picture 4"/>
          <p:cNvPicPr>
            <a:picLocks noChangeAspect="1"/>
          </p:cNvPicPr>
          <p:nvPr/>
        </p:nvPicPr>
        <p:blipFill>
          <a:blip r:embed="rId3"/>
          <a:stretch>
            <a:fillRect/>
          </a:stretch>
        </p:blipFill>
        <p:spPr>
          <a:xfrm>
            <a:off x="1746914" y="3316406"/>
            <a:ext cx="7239000" cy="1910687"/>
          </a:xfrm>
          <a:prstGeom prst="rect">
            <a:avLst/>
          </a:prstGeom>
        </p:spPr>
      </p:pic>
      <p:sp>
        <p:nvSpPr>
          <p:cNvPr id="3" name="Text Placeholder 2"/>
          <p:cNvSpPr>
            <a:spLocks noGrp="1"/>
          </p:cNvSpPr>
          <p:nvPr>
            <p:ph type="body" idx="1"/>
          </p:nvPr>
        </p:nvSpPr>
        <p:spPr>
          <a:xfrm>
            <a:off x="633791" y="1586955"/>
            <a:ext cx="10911717" cy="3885797"/>
          </a:xfrm>
        </p:spPr>
        <p:txBody>
          <a:bodyPr/>
          <a:lstStyle/>
          <a:p>
            <a:endParaRPr lang="en-US" dirty="0"/>
          </a:p>
        </p:txBody>
      </p:sp>
      <p:graphicFrame>
        <p:nvGraphicFramePr>
          <p:cNvPr id="4" name="Diagram 3"/>
          <p:cNvGraphicFramePr/>
          <p:nvPr>
            <p:extLst>
              <p:ext uri="{D42A27DB-BD31-4B8C-83A1-F6EECF244321}">
                <p14:modId xmlns:p14="http://schemas.microsoft.com/office/powerpoint/2010/main" val="3582678402"/>
              </p:ext>
            </p:extLst>
          </p:nvPr>
        </p:nvGraphicFramePr>
        <p:xfrm>
          <a:off x="736980" y="344962"/>
          <a:ext cx="10099342" cy="3841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5254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8213" y="1037228"/>
            <a:ext cx="11843787" cy="4948309"/>
          </a:xfrm>
          <a:prstGeom prst="rect">
            <a:avLst/>
          </a:prstGeom>
        </p:spPr>
      </p:pic>
    </p:spTree>
    <p:extLst>
      <p:ext uri="{BB962C8B-B14F-4D97-AF65-F5344CB8AC3E}">
        <p14:creationId xmlns:p14="http://schemas.microsoft.com/office/powerpoint/2010/main" val="4094217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0905" y="542545"/>
            <a:ext cx="10515600" cy="1325563"/>
          </a:xfrm>
        </p:spPr>
        <p:txBody>
          <a:bodyPr>
            <a:normAutofit fontScale="90000"/>
          </a:bodyPr>
          <a:lstStyle/>
          <a:p>
            <a:pPr algn="r"/>
            <a:r>
              <a:rPr lang="fa-IR" dirty="0">
                <a:hlinkClick r:id="rId2"/>
              </a:rPr>
              <a:t>ثبت گزارش مشکل کیفی تجهیزات پزشکی توسط مراکز </a:t>
            </a:r>
            <a:r>
              <a:rPr lang="fa-IR" dirty="0" smtClean="0">
                <a:hlinkClick r:id="rId2"/>
              </a:rPr>
              <a:t>درمانی</a:t>
            </a:r>
            <a:r>
              <a:rPr lang="en-US" dirty="0" smtClean="0">
                <a:hlinkClick r:id="rId2"/>
              </a:rPr>
              <a:t> </a:t>
            </a:r>
            <a:r>
              <a:rPr lang="fa-IR" dirty="0" smtClean="0">
                <a:hlinkClick r:id="rId2"/>
              </a:rPr>
              <a:t>و </a:t>
            </a:r>
            <a:r>
              <a:rPr lang="fa-IR" dirty="0">
                <a:hlinkClick r:id="rId2"/>
              </a:rPr>
              <a:t>شرکتهای تجهیزات پزشکی</a:t>
            </a:r>
            <a:r>
              <a:rPr lang="en-US" dirty="0"/>
              <a:t/>
            </a:r>
            <a:br>
              <a:rPr lang="en-US" dirty="0"/>
            </a:br>
            <a:endParaRPr lang="en-US" dirty="0"/>
          </a:p>
        </p:txBody>
      </p:sp>
      <p:pic>
        <p:nvPicPr>
          <p:cNvPr id="5" name="Picture 4"/>
          <p:cNvPicPr>
            <a:picLocks noChangeAspect="1"/>
          </p:cNvPicPr>
          <p:nvPr/>
        </p:nvPicPr>
        <p:blipFill>
          <a:blip r:embed="rId3"/>
          <a:stretch>
            <a:fillRect/>
          </a:stretch>
        </p:blipFill>
        <p:spPr>
          <a:xfrm>
            <a:off x="1241946" y="1678676"/>
            <a:ext cx="10084559" cy="3917404"/>
          </a:xfrm>
          <a:prstGeom prst="rect">
            <a:avLst/>
          </a:prstGeom>
        </p:spPr>
      </p:pic>
    </p:spTree>
    <p:extLst>
      <p:ext uri="{BB962C8B-B14F-4D97-AF65-F5344CB8AC3E}">
        <p14:creationId xmlns:p14="http://schemas.microsoft.com/office/powerpoint/2010/main" val="3934578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توجه</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در شرح حادثه یا مشکل کیفی</a:t>
            </a:r>
          </a:p>
          <a:p>
            <a:pPr algn="r" rtl="1"/>
            <a:r>
              <a:rPr lang="fa-IR" dirty="0" smtClean="0">
                <a:cs typeface="2  Baran" panose="00000400000000000000" pitchFamily="2" charset="-78"/>
              </a:rPr>
              <a:t>موارد عدم انطباق الزامات ایمنی و اثربخشی وسیله به جزئیات تشریح گردد از درج عبارات</a:t>
            </a:r>
            <a:r>
              <a:rPr lang="fa-IR" dirty="0">
                <a:cs typeface="2  Baran" panose="00000400000000000000" pitchFamily="2" charset="-78"/>
              </a:rPr>
              <a:t> </a:t>
            </a:r>
            <a:r>
              <a:rPr lang="fa-IR" dirty="0" smtClean="0">
                <a:cs typeface="2  Baran" panose="00000400000000000000" pitchFamily="2" charset="-78"/>
              </a:rPr>
              <a:t>مبهم از قبیل  (کیفیت پایینی دارد، در مقایسه با برندهای دیگر نسبتا کیفیت ضعیفتری دارد، </a:t>
            </a:r>
            <a:r>
              <a:rPr lang="en-US" dirty="0" smtClean="0"/>
              <a:t>user</a:t>
            </a:r>
            <a:r>
              <a:rPr lang="en-US" dirty="0"/>
              <a:t> </a:t>
            </a:r>
            <a:r>
              <a:rPr lang="en-US" dirty="0" smtClean="0"/>
              <a:t>friendly </a:t>
            </a:r>
            <a:r>
              <a:rPr lang="fa-IR" dirty="0" smtClean="0">
                <a:cs typeface="2  Baran" panose="00000400000000000000" pitchFamily="2" charset="-78"/>
              </a:rPr>
              <a:t> نمی باشد، رضایت بخش نمی باشد) خودداری گردد.</a:t>
            </a:r>
          </a:p>
          <a:p>
            <a:pPr algn="r" rtl="1"/>
            <a:r>
              <a:rPr lang="fa-IR" dirty="0" smtClean="0">
                <a:cs typeface="2  Baran" panose="00000400000000000000" pitchFamily="2" charset="-78"/>
              </a:rPr>
              <a:t>در صورت بروز آسیب به کاربر یا بیمار کلیه علائم پزشکی و محل بروز آسیب درج گردد: مثال ایجاد قرمزی و خارش در قسمت بازو</a:t>
            </a:r>
          </a:p>
          <a:p>
            <a:pPr algn="r" rtl="1"/>
            <a:endParaRPr lang="fa-IR" dirty="0" smtClean="0">
              <a:cs typeface="2  Baran" panose="00000400000000000000" pitchFamily="2" charset="-78"/>
            </a:endParaRPr>
          </a:p>
          <a:p>
            <a:pPr algn="r" rtl="1"/>
            <a:endParaRPr lang="fa-IR" dirty="0" smtClean="0">
              <a:cs typeface="2  Baran" panose="00000400000000000000" pitchFamily="2" charset="-78"/>
            </a:endParaRPr>
          </a:p>
          <a:p>
            <a:pPr algn="r" rtl="1"/>
            <a:endParaRPr lang="en-US" dirty="0"/>
          </a:p>
        </p:txBody>
      </p:sp>
    </p:spTree>
    <p:extLst>
      <p:ext uri="{BB962C8B-B14F-4D97-AF65-F5344CB8AC3E}">
        <p14:creationId xmlns:p14="http://schemas.microsoft.com/office/powerpoint/2010/main" val="1694627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توجه</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در قسمت اطلاعات، آزمایشات/ اسناد مرتبط، موارد ذیل بارگذاری گردد:</a:t>
            </a:r>
          </a:p>
          <a:p>
            <a:pPr algn="r" rtl="1"/>
            <a:r>
              <a:rPr lang="fa-IR" dirty="0" smtClean="0">
                <a:cs typeface="2  Baran" panose="00000400000000000000" pitchFamily="2" charset="-78"/>
              </a:rPr>
              <a:t>فاکتور خرید وسیله پزشکی</a:t>
            </a:r>
          </a:p>
          <a:p>
            <a:pPr algn="r" rtl="1"/>
            <a:r>
              <a:rPr lang="fa-IR" dirty="0" smtClean="0">
                <a:cs typeface="2  Baran" panose="00000400000000000000" pitchFamily="2" charset="-78"/>
              </a:rPr>
              <a:t>تصویر یا فیلم از عملکرد نادرست وسیله پزشکی</a:t>
            </a:r>
          </a:p>
          <a:p>
            <a:pPr algn="r" rtl="1"/>
            <a:r>
              <a:rPr lang="fa-IR" dirty="0" smtClean="0">
                <a:cs typeface="2  Baran" panose="00000400000000000000" pitchFamily="2" charset="-78"/>
              </a:rPr>
              <a:t>گزارش کاربر وسیله با ذکر تاریخ، لات نامبر و </a:t>
            </a:r>
            <a:r>
              <a:rPr lang="fa-IR" b="1" dirty="0" smtClean="0">
                <a:cs typeface="2  Baran" panose="00000400000000000000" pitchFamily="2" charset="-78"/>
              </a:rPr>
              <a:t>درج مشکل با جزئیات </a:t>
            </a:r>
            <a:r>
              <a:rPr lang="fa-IR" dirty="0" smtClean="0">
                <a:cs typeface="2  Baran" panose="00000400000000000000" pitchFamily="2" charset="-78"/>
              </a:rPr>
              <a:t>با مهر و امضا</a:t>
            </a:r>
          </a:p>
          <a:p>
            <a:pPr algn="r" rtl="1"/>
            <a:r>
              <a:rPr lang="fa-IR" dirty="0" smtClean="0">
                <a:cs typeface="2  Baran" panose="00000400000000000000" pitchFamily="2" charset="-78"/>
              </a:rPr>
              <a:t>در صورت</a:t>
            </a:r>
            <a:r>
              <a:rPr lang="fa-IR" dirty="0">
                <a:cs typeface="2  Baran" panose="00000400000000000000" pitchFamily="2" charset="-78"/>
              </a:rPr>
              <a:t> بروز آسیب به کاربر یا </a:t>
            </a:r>
            <a:r>
              <a:rPr lang="fa-IR" dirty="0" smtClean="0">
                <a:cs typeface="2  Baran" panose="00000400000000000000" pitchFamily="2" charset="-78"/>
              </a:rPr>
              <a:t>بیمارو یا سایر افراد، در صورت امکان تصاویر آسیب های فیزیکی، گزارش وضعیت پزشکی بیمار و غیره</a:t>
            </a:r>
          </a:p>
          <a:p>
            <a:pPr algn="r" rtl="1"/>
            <a:endParaRPr lang="fa-IR" dirty="0" smtClean="0">
              <a:cs typeface="2  Baran" panose="00000400000000000000" pitchFamily="2" charset="-78"/>
            </a:endParaRPr>
          </a:p>
          <a:p>
            <a:pPr algn="r" rtl="1"/>
            <a:endParaRPr lang="fa-IR" dirty="0" smtClean="0">
              <a:cs typeface="2  Baran" panose="00000400000000000000" pitchFamily="2" charset="-78"/>
            </a:endParaRPr>
          </a:p>
          <a:p>
            <a:pPr algn="r" rtl="1"/>
            <a:endParaRPr lang="en-US" dirty="0"/>
          </a:p>
        </p:txBody>
      </p:sp>
    </p:spTree>
    <p:extLst>
      <p:ext uri="{BB962C8B-B14F-4D97-AF65-F5344CB8AC3E}">
        <p14:creationId xmlns:p14="http://schemas.microsoft.com/office/powerpoint/2010/main" val="2125711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hlinkClick r:id="rId2"/>
              </a:rPr>
              <a:t>ثبت گزارش مشکل کیفی تجهیزات پزشکی توسط مراکز درمانی</a:t>
            </a:r>
            <a:r>
              <a:rPr lang="en-US" dirty="0">
                <a:hlinkClick r:id="rId2"/>
              </a:rPr>
              <a:t> </a:t>
            </a:r>
            <a:r>
              <a:rPr lang="fa-IR" dirty="0">
                <a:hlinkClick r:id="rId2"/>
              </a:rPr>
              <a:t>و شرکتهای تجهیزات پزشکی</a:t>
            </a:r>
            <a:r>
              <a:rPr lang="en-US" dirty="0"/>
              <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1762836" y="1827166"/>
            <a:ext cx="8666328" cy="4848130"/>
          </a:xfrm>
          <a:prstGeom prst="rect">
            <a:avLst/>
          </a:prstGeom>
        </p:spPr>
      </p:pic>
      <p:sp>
        <p:nvSpPr>
          <p:cNvPr id="3" name="Rectangle 2"/>
          <p:cNvSpPr/>
          <p:nvPr/>
        </p:nvSpPr>
        <p:spPr>
          <a:xfrm>
            <a:off x="10330217" y="5322626"/>
            <a:ext cx="1023583" cy="1910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3877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8235"/>
          </a:xfrm>
        </p:spPr>
        <p:txBody>
          <a:bodyPr>
            <a:normAutofit fontScale="90000"/>
          </a:bodyPr>
          <a:lstStyle/>
          <a:p>
            <a:pPr algn="r"/>
            <a:r>
              <a:rPr lang="fa-IR" dirty="0">
                <a:hlinkClick r:id="rId2"/>
              </a:rPr>
              <a:t>ثبت گزارش مشکل کیفی تجهیزات پزشکی توسط مراکز درمانی</a:t>
            </a:r>
            <a:r>
              <a:rPr lang="en-US" dirty="0">
                <a:hlinkClick r:id="rId2"/>
              </a:rPr>
              <a:t> </a:t>
            </a:r>
            <a:r>
              <a:rPr lang="fa-IR" dirty="0">
                <a:hlinkClick r:id="rId2"/>
              </a:rPr>
              <a:t>و شرکتهای تجهیزات پزشکی</a:t>
            </a:r>
            <a:r>
              <a:rPr lang="en-US" dirty="0"/>
              <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2197290" y="1156883"/>
            <a:ext cx="9006385" cy="6180632"/>
          </a:xfrm>
          <a:prstGeom prst="rect">
            <a:avLst/>
          </a:prstGeom>
        </p:spPr>
      </p:pic>
    </p:spTree>
    <p:extLst>
      <p:ext uri="{BB962C8B-B14F-4D97-AF65-F5344CB8AC3E}">
        <p14:creationId xmlns:p14="http://schemas.microsoft.com/office/powerpoint/2010/main" val="11955560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119117" y="419905"/>
            <a:ext cx="9867331" cy="5639701"/>
          </a:xfrm>
          <a:prstGeom prst="rect">
            <a:avLst/>
          </a:prstGeom>
        </p:spPr>
      </p:pic>
    </p:spTree>
    <p:extLst>
      <p:ext uri="{BB962C8B-B14F-4D97-AF65-F5344CB8AC3E}">
        <p14:creationId xmlns:p14="http://schemas.microsoft.com/office/powerpoint/2010/main" val="2678881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اقدام اصلاحی</a:t>
            </a:r>
            <a:endParaRPr lang="en-US" dirty="0"/>
          </a:p>
        </p:txBody>
      </p:sp>
      <p:sp>
        <p:nvSpPr>
          <p:cNvPr id="3" name="Content Placeholder 2"/>
          <p:cNvSpPr>
            <a:spLocks noGrp="1"/>
          </p:cNvSpPr>
          <p:nvPr>
            <p:ph idx="1"/>
          </p:nvPr>
        </p:nvSpPr>
        <p:spPr>
          <a:xfrm>
            <a:off x="838200" y="1825624"/>
            <a:ext cx="10515600" cy="4464340"/>
          </a:xfrm>
        </p:spPr>
        <p:txBody>
          <a:bodyPr>
            <a:normAutofit fontScale="85000" lnSpcReduction="20000"/>
          </a:bodyPr>
          <a:lstStyle/>
          <a:p>
            <a:pPr marL="0" indent="0" algn="r" rtl="1">
              <a:buNone/>
            </a:pPr>
            <a:r>
              <a:rPr lang="fa-IR" dirty="0" smtClean="0">
                <a:cs typeface="2  Baran" panose="00000400000000000000" pitchFamily="2" charset="-78"/>
              </a:rPr>
              <a:t>در صورت تایید مشکل کیفی/گزارش حادثه ناگوار وسیله پزشکی و درج فراخوان توسط دانشگاه مربوطه ،  اقداماتی که به منظور رفع مشکلات ایمنی و اثربخشی وسیله و جلوگیری از رخداد مجدد آن انجام می شود، می گویند.</a:t>
            </a:r>
          </a:p>
          <a:p>
            <a:pPr marL="0" indent="0" algn="r" rtl="1">
              <a:buNone/>
            </a:pPr>
            <a:r>
              <a:rPr lang="fa-IR" dirty="0" smtClean="0">
                <a:cs typeface="2  Baran" panose="00000400000000000000" pitchFamily="2" charset="-78"/>
              </a:rPr>
              <a:t>این اقدامات می تواند شامل موارد ذیل باشد:</a:t>
            </a:r>
          </a:p>
          <a:p>
            <a:pPr algn="r" rtl="1">
              <a:buFont typeface="Wingdings" panose="05000000000000000000" pitchFamily="2" charset="2"/>
              <a:buChar char="v"/>
            </a:pPr>
            <a:r>
              <a:rPr lang="fa-IR" dirty="0" smtClean="0">
                <a:cs typeface="2  Baran" panose="00000400000000000000" pitchFamily="2" charset="-78"/>
              </a:rPr>
              <a:t>جمع آوری</a:t>
            </a:r>
          </a:p>
          <a:p>
            <a:pPr algn="r" rtl="1">
              <a:buFont typeface="Wingdings" panose="05000000000000000000" pitchFamily="2" charset="2"/>
              <a:buChar char="v"/>
            </a:pPr>
            <a:r>
              <a:rPr lang="fa-IR" dirty="0" smtClean="0">
                <a:cs typeface="2  Baran" panose="00000400000000000000" pitchFamily="2" charset="-78"/>
              </a:rPr>
              <a:t>جایگزین</a:t>
            </a:r>
          </a:p>
          <a:p>
            <a:pPr algn="r" rtl="1">
              <a:buFont typeface="Wingdings" panose="05000000000000000000" pitchFamily="2" charset="2"/>
              <a:buChar char="v"/>
            </a:pPr>
            <a:r>
              <a:rPr lang="fa-IR" dirty="0" smtClean="0">
                <a:cs typeface="2  Baran" panose="00000400000000000000" pitchFamily="2" charset="-78"/>
              </a:rPr>
              <a:t>اطلاع رسانی</a:t>
            </a:r>
          </a:p>
          <a:p>
            <a:pPr algn="r" rtl="1">
              <a:buFont typeface="Wingdings" panose="05000000000000000000" pitchFamily="2" charset="2"/>
              <a:buChar char="v"/>
            </a:pPr>
            <a:r>
              <a:rPr lang="fa-IR" dirty="0" smtClean="0">
                <a:cs typeface="2  Baran" panose="00000400000000000000" pitchFamily="2" charset="-78"/>
              </a:rPr>
              <a:t>پایش بیمار</a:t>
            </a:r>
          </a:p>
          <a:p>
            <a:pPr algn="r" rtl="1">
              <a:buFont typeface="Wingdings" panose="05000000000000000000" pitchFamily="2" charset="2"/>
              <a:buChar char="v"/>
            </a:pPr>
            <a:r>
              <a:rPr lang="fa-IR" dirty="0" smtClean="0">
                <a:cs typeface="2  Baran" panose="00000400000000000000" pitchFamily="2" charset="-78"/>
              </a:rPr>
              <a:t>تعمیر</a:t>
            </a:r>
          </a:p>
          <a:p>
            <a:pPr algn="r" rtl="1">
              <a:buFont typeface="Wingdings" panose="05000000000000000000" pitchFamily="2" charset="2"/>
              <a:buChar char="v"/>
            </a:pPr>
            <a:r>
              <a:rPr lang="fa-IR" dirty="0" smtClean="0">
                <a:cs typeface="2  Baran" panose="00000400000000000000" pitchFamily="2" charset="-78"/>
              </a:rPr>
              <a:t>برچسب گذاری مجدد</a:t>
            </a:r>
          </a:p>
          <a:p>
            <a:pPr algn="r" rtl="1">
              <a:buFont typeface="Wingdings" panose="05000000000000000000" pitchFamily="2" charset="2"/>
              <a:buChar char="v"/>
            </a:pPr>
            <a:r>
              <a:rPr lang="fa-IR" dirty="0" smtClean="0">
                <a:cs typeface="2  Baran" panose="00000400000000000000" pitchFamily="2" charset="-78"/>
              </a:rPr>
              <a:t>بازرسی</a:t>
            </a:r>
          </a:p>
          <a:p>
            <a:pPr algn="r" rtl="1">
              <a:buFont typeface="Wingdings" panose="05000000000000000000" pitchFamily="2" charset="2"/>
              <a:buChar char="v"/>
            </a:pPr>
            <a:r>
              <a:rPr lang="fa-IR" dirty="0" smtClean="0">
                <a:cs typeface="2  Baran" panose="00000400000000000000" pitchFamily="2" charset="-78"/>
              </a:rPr>
              <a:t>تغییر و تنظیم</a:t>
            </a:r>
          </a:p>
          <a:p>
            <a:pPr algn="r" rtl="1">
              <a:buFont typeface="Wingdings" panose="05000000000000000000" pitchFamily="2" charset="2"/>
              <a:buChar char="v"/>
            </a:pPr>
            <a:r>
              <a:rPr lang="fa-IR" dirty="0" smtClean="0">
                <a:cs typeface="2  Baran" panose="00000400000000000000" pitchFamily="2" charset="-78"/>
              </a:rPr>
              <a:t>سایر موارد</a:t>
            </a:r>
            <a:endParaRPr lang="en-US" dirty="0"/>
          </a:p>
        </p:txBody>
      </p:sp>
    </p:spTree>
    <p:extLst>
      <p:ext uri="{BB962C8B-B14F-4D97-AF65-F5344CB8AC3E}">
        <p14:creationId xmlns:p14="http://schemas.microsoft.com/office/powerpoint/2010/main" val="382903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429" y="276724"/>
            <a:ext cx="10515600" cy="1169940"/>
          </a:xfrm>
        </p:spPr>
        <p:txBody>
          <a:bodyPr/>
          <a:lstStyle/>
          <a:p>
            <a:pPr algn="l" rtl="1"/>
            <a:r>
              <a:rPr lang="fa-IR" dirty="0" smtClean="0"/>
              <a:t>انواع گزارشات تجهیزات پزشکی(</a:t>
            </a:r>
            <a:r>
              <a:rPr lang="en-US" dirty="0" smtClean="0"/>
              <a:t>MDR</a:t>
            </a:r>
            <a:r>
              <a:rPr lang="fa-IR" dirty="0" smtClean="0"/>
              <a:t>)</a:t>
            </a:r>
            <a:endParaRPr lang="en-US" dirty="0"/>
          </a:p>
        </p:txBody>
      </p:sp>
      <p:sp>
        <p:nvSpPr>
          <p:cNvPr id="3" name="Text Placeholder 2"/>
          <p:cNvSpPr>
            <a:spLocks noGrp="1"/>
          </p:cNvSpPr>
          <p:nvPr>
            <p:ph type="body" idx="1"/>
          </p:nvPr>
        </p:nvSpPr>
        <p:spPr>
          <a:xfrm>
            <a:off x="654430" y="1583141"/>
            <a:ext cx="10515600" cy="4506510"/>
          </a:xfrm>
        </p:spPr>
        <p:txBody>
          <a:bodyPr/>
          <a:lstStyle/>
          <a:p>
            <a:pPr algn="r" rtl="1"/>
            <a:r>
              <a:rPr lang="fa-IR" dirty="0" smtClean="0">
                <a:solidFill>
                  <a:srgbClr val="FF0000"/>
                </a:solidFill>
                <a:cs typeface="2  Baran" panose="00000400000000000000" pitchFamily="2" charset="-78"/>
              </a:rPr>
              <a:t>1- حادثه ناگوار</a:t>
            </a:r>
          </a:p>
          <a:p>
            <a:pPr algn="r" rtl="1"/>
            <a:r>
              <a:rPr lang="fa-IR" dirty="0" smtClean="0">
                <a:solidFill>
                  <a:schemeClr val="accent1">
                    <a:lumMod val="50000"/>
                  </a:schemeClr>
                </a:solidFill>
                <a:cs typeface="2  Baran" panose="00000400000000000000" pitchFamily="2" charset="-78"/>
              </a:rPr>
              <a:t>2- مشکل کیفی</a:t>
            </a:r>
            <a:endParaRPr lang="en-US" dirty="0">
              <a:solidFill>
                <a:schemeClr val="accent1">
                  <a:lumMod val="50000"/>
                </a:schemeClr>
              </a:solidFill>
            </a:endParaRPr>
          </a:p>
          <a:p>
            <a:pPr algn="r" rtl="1"/>
            <a:r>
              <a:rPr lang="fa-IR" dirty="0" smtClean="0">
                <a:solidFill>
                  <a:schemeClr val="accent2">
                    <a:lumMod val="50000"/>
                  </a:schemeClr>
                </a:solidFill>
                <a:cs typeface="2  Baran" panose="00000400000000000000" pitchFamily="2" charset="-78"/>
              </a:rPr>
              <a:t>3-کالای غیرمجاز</a:t>
            </a:r>
          </a:p>
          <a:p>
            <a:pPr algn="r" rtl="1"/>
            <a:r>
              <a:rPr lang="fa-IR" dirty="0" smtClean="0">
                <a:solidFill>
                  <a:srgbClr val="002060"/>
                </a:solidFill>
                <a:cs typeface="2  Baran" panose="00000400000000000000" pitchFamily="2" charset="-78"/>
              </a:rPr>
              <a:t>4-شکایت از خدمات پس از فروش</a:t>
            </a:r>
          </a:p>
          <a:p>
            <a:pPr algn="r"/>
            <a:r>
              <a:rPr lang="en-US" dirty="0" smtClean="0">
                <a:solidFill>
                  <a:schemeClr val="accent6">
                    <a:lumMod val="50000"/>
                  </a:schemeClr>
                </a:solidFill>
              </a:rPr>
              <a:t>PMQC</a:t>
            </a:r>
            <a:r>
              <a:rPr lang="fa-IR" dirty="0" smtClean="0">
                <a:solidFill>
                  <a:schemeClr val="accent6">
                    <a:lumMod val="50000"/>
                  </a:schemeClr>
                </a:solidFill>
                <a:cs typeface="2  Baran" panose="00000400000000000000" pitchFamily="2" charset="-78"/>
              </a:rPr>
              <a:t>5-</a:t>
            </a:r>
          </a:p>
          <a:p>
            <a:pPr algn="r" rtl="1"/>
            <a:endParaRPr lang="en-US" dirty="0">
              <a:solidFill>
                <a:schemeClr val="tx1"/>
              </a:solidFill>
            </a:endParaRPr>
          </a:p>
        </p:txBody>
      </p:sp>
    </p:spTree>
    <p:extLst>
      <p:ext uri="{BB962C8B-B14F-4D97-AF65-F5344CB8AC3E}">
        <p14:creationId xmlns:p14="http://schemas.microsoft.com/office/powerpoint/2010/main" val="3810834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1-حادثه ناگوار</a:t>
            </a:r>
            <a:endParaRPr lang="en-US" dirty="0"/>
          </a:p>
        </p:txBody>
      </p:sp>
      <p:sp>
        <p:nvSpPr>
          <p:cNvPr id="3" name="Content Placeholder 2"/>
          <p:cNvSpPr>
            <a:spLocks noGrp="1"/>
          </p:cNvSpPr>
          <p:nvPr>
            <p:ph idx="1"/>
          </p:nvPr>
        </p:nvSpPr>
        <p:spPr/>
        <p:txBody>
          <a:bodyPr/>
          <a:lstStyle/>
          <a:p>
            <a:pPr algn="r" rtl="1"/>
            <a:r>
              <a:rPr lang="fa-IR" dirty="0">
                <a:cs typeface="2  Baran" panose="00000400000000000000" pitchFamily="2" charset="-78"/>
              </a:rPr>
              <a:t>هر حادثه ای که در </a:t>
            </a:r>
            <a:r>
              <a:rPr lang="en-US" dirty="0" smtClean="0"/>
              <a:t> </a:t>
            </a:r>
            <a:r>
              <a:rPr lang="fa-IR" dirty="0" smtClean="0">
                <a:cs typeface="2  Baran" panose="00000400000000000000" pitchFamily="2" charset="-78"/>
              </a:rPr>
              <a:t>اثر استفاده از یک وسیله پزشکی،  </a:t>
            </a:r>
            <a:r>
              <a:rPr lang="fa-IR" dirty="0">
                <a:cs typeface="2  Baran" panose="00000400000000000000" pitchFamily="2" charset="-78"/>
              </a:rPr>
              <a:t>مشکوک است که منجر به </a:t>
            </a:r>
            <a:r>
              <a:rPr lang="fa-IR" dirty="0" smtClean="0">
                <a:solidFill>
                  <a:srgbClr val="002060"/>
                </a:solidFill>
                <a:cs typeface="2  Baran" panose="00000400000000000000" pitchFamily="2" charset="-78"/>
              </a:rPr>
              <a:t>رخداد قابل گزارش </a:t>
            </a:r>
            <a:r>
              <a:rPr lang="fa-IR" dirty="0" smtClean="0">
                <a:cs typeface="2  Baran" panose="00000400000000000000" pitchFamily="2" charset="-78"/>
              </a:rPr>
              <a:t>در بیمار و یا کاربر وسیله </a:t>
            </a:r>
            <a:r>
              <a:rPr lang="fa-IR" dirty="0">
                <a:cs typeface="2  Baran" panose="00000400000000000000" pitchFamily="2" charset="-78"/>
              </a:rPr>
              <a:t>شده </a:t>
            </a:r>
            <a:r>
              <a:rPr lang="fa-IR" dirty="0" smtClean="0">
                <a:cs typeface="2  Baran" panose="00000400000000000000" pitchFamily="2" charset="-78"/>
              </a:rPr>
              <a:t>است، حادثه ناگوار نامیده می شود. </a:t>
            </a:r>
          </a:p>
          <a:p>
            <a:pPr algn="r" rtl="1"/>
            <a:endParaRPr lang="en-US" dirty="0"/>
          </a:p>
        </p:txBody>
      </p:sp>
    </p:spTree>
    <p:extLst>
      <p:ext uri="{BB962C8B-B14F-4D97-AF65-F5344CB8AC3E}">
        <p14:creationId xmlns:p14="http://schemas.microsoft.com/office/powerpoint/2010/main" val="2014289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رخداد قابل گزارش جهت بیماریا کاربر وسیله یا سایر افراد</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cs typeface="2  Baran" panose="00000400000000000000" pitchFamily="2" charset="-78"/>
              </a:rPr>
              <a:t>مرگ</a:t>
            </a:r>
          </a:p>
          <a:p>
            <a:pPr algn="r" rtl="1"/>
            <a:r>
              <a:rPr lang="fa-IR" dirty="0" smtClean="0">
                <a:cs typeface="2  Baran" panose="00000400000000000000" pitchFamily="2" charset="-78"/>
              </a:rPr>
              <a:t>تهدیدات زندگی</a:t>
            </a:r>
          </a:p>
          <a:p>
            <a:pPr algn="r" rtl="1"/>
            <a:r>
              <a:rPr lang="fa-IR" dirty="0" smtClean="0">
                <a:cs typeface="2  Baran" panose="00000400000000000000" pitchFamily="2" charset="-78"/>
              </a:rPr>
              <a:t>بستری </a:t>
            </a:r>
            <a:r>
              <a:rPr lang="fa-IR" dirty="0">
                <a:cs typeface="2  Baran" panose="00000400000000000000" pitchFamily="2" charset="-78"/>
              </a:rPr>
              <a:t>شدن در بیمارستان (اولیه یا طولانی مدت</a:t>
            </a:r>
            <a:r>
              <a:rPr lang="fa-IR" dirty="0" smtClean="0">
                <a:cs typeface="2  Baran" panose="00000400000000000000" pitchFamily="2" charset="-78"/>
              </a:rPr>
              <a:t>)</a:t>
            </a:r>
          </a:p>
          <a:p>
            <a:pPr algn="r" rtl="1"/>
            <a:r>
              <a:rPr lang="fa-IR" dirty="0">
                <a:cs typeface="2  Baran" panose="00000400000000000000" pitchFamily="2" charset="-78"/>
              </a:rPr>
              <a:t>اختلال </a:t>
            </a:r>
            <a:r>
              <a:rPr lang="fa-IR" dirty="0">
                <a:solidFill>
                  <a:srgbClr val="FF0000"/>
                </a:solidFill>
                <a:cs typeface="2  Baran" panose="00000400000000000000" pitchFamily="2" charset="-78"/>
              </a:rPr>
              <a:t>دائمی</a:t>
            </a:r>
            <a:r>
              <a:rPr lang="fa-IR" dirty="0">
                <a:cs typeface="2  Baran" panose="00000400000000000000" pitchFamily="2" charset="-78"/>
              </a:rPr>
              <a:t> یا </a:t>
            </a:r>
            <a:r>
              <a:rPr lang="fa-IR" dirty="0">
                <a:solidFill>
                  <a:srgbClr val="FF0000"/>
                </a:solidFill>
                <a:cs typeface="2  Baran" panose="00000400000000000000" pitchFamily="2" charset="-78"/>
              </a:rPr>
              <a:t>موقتی</a:t>
            </a:r>
            <a:r>
              <a:rPr lang="fa-IR" dirty="0">
                <a:cs typeface="2  Baran" panose="00000400000000000000" pitchFamily="2" charset="-78"/>
              </a:rPr>
              <a:t> در ساختار بدن یا عملکرد بدن(از جمله اختلالاتی که منجر به آسیب روانی تشخیص داده شده</a:t>
            </a:r>
            <a:r>
              <a:rPr lang="fa-IR" dirty="0" smtClean="0">
                <a:cs typeface="2  Baran" panose="00000400000000000000" pitchFamily="2" charset="-78"/>
              </a:rPr>
              <a:t>)</a:t>
            </a:r>
          </a:p>
          <a:p>
            <a:pPr algn="r" rtl="1"/>
            <a:r>
              <a:rPr lang="fa-IR" dirty="0" smtClean="0">
                <a:cs typeface="2  Baran" panose="00000400000000000000" pitchFamily="2" charset="-78"/>
              </a:rPr>
              <a:t> ناهنجاری </a:t>
            </a:r>
            <a:r>
              <a:rPr lang="fa-IR" dirty="0">
                <a:cs typeface="2  Baran" panose="00000400000000000000" pitchFamily="2" charset="-78"/>
              </a:rPr>
              <a:t>مادرزادی / نقص </a:t>
            </a:r>
            <a:r>
              <a:rPr lang="fa-IR" dirty="0" smtClean="0">
                <a:cs typeface="2  Baran" panose="00000400000000000000" pitchFamily="2" charset="-78"/>
              </a:rPr>
              <a:t>مادرزادی</a:t>
            </a:r>
          </a:p>
          <a:p>
            <a:pPr algn="r" rtl="1"/>
            <a:r>
              <a:rPr lang="fa-IR" dirty="0" smtClean="0">
                <a:cs typeface="2  Baran" panose="00000400000000000000" pitchFamily="2" charset="-78"/>
              </a:rPr>
              <a:t>مداخلات </a:t>
            </a:r>
            <a:r>
              <a:rPr lang="fa-IR" dirty="0">
                <a:cs typeface="2  Baran" panose="00000400000000000000" pitchFamily="2" charset="-78"/>
              </a:rPr>
              <a:t>پزشکی یا جراحی مورد نیاز برای جلوگیری از آسیب یا آسیب دائمی </a:t>
            </a:r>
            <a:r>
              <a:rPr lang="fa-IR" dirty="0" smtClean="0">
                <a:cs typeface="2  Baran" panose="00000400000000000000" pitchFamily="2" charset="-78"/>
              </a:rPr>
              <a:t> و یا طولانی شدن زمان جراحی</a:t>
            </a:r>
          </a:p>
          <a:p>
            <a:pPr algn="r" rtl="1"/>
            <a:r>
              <a:rPr lang="fa-IR" dirty="0" smtClean="0">
                <a:cs typeface="2  Baran" panose="00000400000000000000" pitchFamily="2" charset="-78"/>
              </a:rPr>
              <a:t>سایر </a:t>
            </a:r>
            <a:r>
              <a:rPr lang="fa-IR" dirty="0">
                <a:cs typeface="2  Baran" panose="00000400000000000000" pitchFamily="2" charset="-78"/>
              </a:rPr>
              <a:t>موارد جدی (رویدادهای مهم پزشکی</a:t>
            </a:r>
            <a:r>
              <a:rPr lang="fa-IR" dirty="0" smtClean="0">
                <a:cs typeface="2  Baran" panose="00000400000000000000" pitchFamily="2" charset="-78"/>
              </a:rPr>
              <a:t>) مانند ایجاد بیماری مزمن، تهدید جدی جهت سلامت عمومی جامعه</a:t>
            </a:r>
            <a:endParaRPr lang="en-US" dirty="0"/>
          </a:p>
        </p:txBody>
      </p:sp>
    </p:spTree>
    <p:extLst>
      <p:ext uri="{BB962C8B-B14F-4D97-AF65-F5344CB8AC3E}">
        <p14:creationId xmlns:p14="http://schemas.microsoft.com/office/powerpoint/2010/main" val="2201613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نمونه هایی از تهدید جدی </a:t>
            </a:r>
            <a:r>
              <a:rPr lang="fa-IR" dirty="0"/>
              <a:t>جهت سلامت عمومی جامعه</a:t>
            </a:r>
            <a:r>
              <a:rPr lang="en-US" dirty="0"/>
              <a:t/>
            </a:r>
            <a:br>
              <a:rPr lang="en-US" dirty="0"/>
            </a:br>
            <a:r>
              <a:rPr lang="fa-IR" dirty="0" smtClean="0"/>
              <a:t> </a:t>
            </a:r>
            <a:endParaRPr lang="en-US" dirty="0"/>
          </a:p>
        </p:txBody>
      </p:sp>
      <p:sp>
        <p:nvSpPr>
          <p:cNvPr id="3" name="Content Placeholder 2"/>
          <p:cNvSpPr>
            <a:spLocks noGrp="1"/>
          </p:cNvSpPr>
          <p:nvPr>
            <p:ph idx="1"/>
          </p:nvPr>
        </p:nvSpPr>
        <p:spPr/>
        <p:txBody>
          <a:bodyPr/>
          <a:lstStyle/>
          <a:p>
            <a:pPr algn="r" rtl="1"/>
            <a:r>
              <a:rPr lang="fa-IR" dirty="0" smtClean="0">
                <a:cs typeface="2  Baran" panose="00000400000000000000" pitchFamily="2" charset="-78"/>
              </a:rPr>
              <a:t>گسترش بیماری </a:t>
            </a:r>
            <a:r>
              <a:rPr lang="fa-IR" dirty="0">
                <a:cs typeface="2  Baran" panose="00000400000000000000" pitchFamily="2" charset="-78"/>
              </a:rPr>
              <a:t>های مسری مانند ویروس نقص ایمنی انسانی </a:t>
            </a:r>
            <a:r>
              <a:rPr lang="en-US" dirty="0" smtClean="0"/>
              <a:t>HIV، </a:t>
            </a:r>
            <a:r>
              <a:rPr lang="fa-IR" dirty="0">
                <a:cs typeface="2  Baran" panose="00000400000000000000" pitchFamily="2" charset="-78"/>
              </a:rPr>
              <a:t>بیماری کروناویروس </a:t>
            </a:r>
            <a:r>
              <a:rPr lang="en-US" dirty="0" smtClean="0"/>
              <a:t>COVID-19</a:t>
            </a:r>
            <a:r>
              <a:rPr lang="fa-IR" dirty="0" smtClean="0">
                <a:cs typeface="2  Baran" panose="00000400000000000000" pitchFamily="2" charset="-78"/>
              </a:rPr>
              <a:t> وغیره</a:t>
            </a:r>
          </a:p>
          <a:p>
            <a:pPr algn="r" rtl="1"/>
            <a:r>
              <a:rPr lang="fa-IR" dirty="0">
                <a:cs typeface="2  Baran" panose="00000400000000000000" pitchFamily="2" charset="-78"/>
              </a:rPr>
              <a:t>رویدادهایی که شامل خطر بالای قرار گرفتن در معرض یک بیماری (مانند سرطان) پس </a:t>
            </a:r>
            <a:r>
              <a:rPr lang="fa-IR" dirty="0" smtClean="0">
                <a:cs typeface="2  Baran" panose="00000400000000000000" pitchFamily="2" charset="-78"/>
              </a:rPr>
              <a:t>از استفاده </a:t>
            </a:r>
            <a:r>
              <a:rPr lang="fa-IR" dirty="0">
                <a:cs typeface="2  Baran" panose="00000400000000000000" pitchFamily="2" charset="-78"/>
              </a:rPr>
              <a:t>از یک دستگاه </a:t>
            </a:r>
            <a:r>
              <a:rPr lang="fa-IR" dirty="0" smtClean="0">
                <a:cs typeface="2  Baran" panose="00000400000000000000" pitchFamily="2" charset="-78"/>
              </a:rPr>
              <a:t>پزشکی می گردند  </a:t>
            </a:r>
            <a:r>
              <a:rPr lang="fa-IR" dirty="0">
                <a:cs typeface="2  Baran" panose="00000400000000000000" pitchFamily="2" charset="-78"/>
              </a:rPr>
              <a:t>که بر تعداد قابل توجهی </a:t>
            </a:r>
            <a:r>
              <a:rPr lang="fa-IR" dirty="0" smtClean="0">
                <a:cs typeface="2  Baran" panose="00000400000000000000" pitchFamily="2" charset="-78"/>
              </a:rPr>
              <a:t>از جمعیت </a:t>
            </a:r>
            <a:r>
              <a:rPr lang="fa-IR" dirty="0">
                <a:cs typeface="2  Baran" panose="00000400000000000000" pitchFamily="2" charset="-78"/>
              </a:rPr>
              <a:t>یا یک جمعیت خاص بیمار (دیابتی ها، بیماران قلبی،و غیره) یا یک جمعیت آسیب پذیر (کودکان، زنان باردار و غیره</a:t>
            </a:r>
            <a:r>
              <a:rPr lang="fa-IR" dirty="0" smtClean="0">
                <a:cs typeface="2  Baran" panose="00000400000000000000" pitchFamily="2" charset="-78"/>
              </a:rPr>
              <a:t>) می شوند</a:t>
            </a:r>
            <a:endParaRPr lang="en-US" dirty="0"/>
          </a:p>
        </p:txBody>
      </p:sp>
    </p:spTree>
    <p:extLst>
      <p:ext uri="{BB962C8B-B14F-4D97-AF65-F5344CB8AC3E}">
        <p14:creationId xmlns:p14="http://schemas.microsoft.com/office/powerpoint/2010/main" val="425944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شروط تحقق حادثه ناگوار</a:t>
            </a:r>
            <a:endParaRPr lang="en-US" dirty="0"/>
          </a:p>
        </p:txBody>
      </p:sp>
      <p:sp>
        <p:nvSpPr>
          <p:cNvPr id="3" name="Content Placeholder 2"/>
          <p:cNvSpPr>
            <a:spLocks noGrp="1"/>
          </p:cNvSpPr>
          <p:nvPr>
            <p:ph idx="1"/>
          </p:nvPr>
        </p:nvSpPr>
        <p:spPr/>
        <p:txBody>
          <a:bodyPr>
            <a:normAutofit fontScale="92500"/>
          </a:bodyPr>
          <a:lstStyle/>
          <a:p>
            <a:pPr marL="0" indent="0" algn="r" rtl="1">
              <a:buNone/>
            </a:pPr>
            <a:r>
              <a:rPr lang="fa-IR" dirty="0">
                <a:cs typeface="2  Baran" panose="00000400000000000000" pitchFamily="2" charset="-78"/>
              </a:rPr>
              <a:t>1</a:t>
            </a:r>
            <a:r>
              <a:rPr lang="fa-IR" dirty="0" smtClean="0">
                <a:cs typeface="2  Baran" panose="00000400000000000000" pitchFamily="2" charset="-78"/>
              </a:rPr>
              <a:t>- حادثه رخ داده است.</a:t>
            </a:r>
          </a:p>
          <a:p>
            <a:pPr marL="0" indent="0" algn="r" rtl="1">
              <a:buNone/>
            </a:pPr>
            <a:r>
              <a:rPr lang="fa-IR" dirty="0" smtClean="0">
                <a:cs typeface="2  Baran" panose="00000400000000000000" pitchFamily="2" charset="-78"/>
              </a:rPr>
              <a:t>2- وسیله به صورت مستقیم و یا غیرمستقیم منجر یا ممکن است منجر به رخداد قابل گزارش شده باشد.</a:t>
            </a:r>
          </a:p>
          <a:p>
            <a:pPr marL="0" indent="0" algn="r" rtl="1">
              <a:buNone/>
            </a:pPr>
            <a:r>
              <a:rPr lang="fa-IR" dirty="0">
                <a:solidFill>
                  <a:srgbClr val="FF0000"/>
                </a:solidFill>
                <a:cs typeface="2  Baran" panose="00000400000000000000" pitchFamily="2" charset="-78"/>
              </a:rPr>
              <a:t>مطابق ضوابط اتحادیه اروپا:</a:t>
            </a:r>
          </a:p>
          <a:p>
            <a:pPr marL="0" indent="0" algn="r" rtl="1">
              <a:buNone/>
            </a:pPr>
            <a:r>
              <a:rPr lang="fa-IR" dirty="0">
                <a:cs typeface="2  Baran" panose="00000400000000000000" pitchFamily="2" charset="-78"/>
              </a:rPr>
              <a:t>هر گونه آسیب غیرمستقیم که به علت </a:t>
            </a:r>
            <a:r>
              <a:rPr lang="fa-IR" dirty="0" smtClean="0">
                <a:cs typeface="2  Baran" panose="00000400000000000000" pitchFamily="2" charset="-78"/>
              </a:rPr>
              <a:t>تصمیم نادرست پزشکی، تاخیر و یا عدم انجام اقدام پزشکی برای </a:t>
            </a:r>
            <a:r>
              <a:rPr lang="fa-IR" dirty="0">
                <a:cs typeface="2  Baran" panose="00000400000000000000" pitchFamily="2" charset="-78"/>
              </a:rPr>
              <a:t>وضعیت ایجاد شده توسط وسیله </a:t>
            </a:r>
            <a:r>
              <a:rPr lang="fa-IR" dirty="0" smtClean="0">
                <a:cs typeface="2  Baran" panose="00000400000000000000" pitchFamily="2" charset="-78"/>
              </a:rPr>
              <a:t>پزشکی در انسان حاصل </a:t>
            </a:r>
            <a:r>
              <a:rPr lang="fa-IR" dirty="0">
                <a:cs typeface="2  Baran" panose="00000400000000000000" pitchFamily="2" charset="-78"/>
              </a:rPr>
              <a:t>گردد، باید جز نتایج حادثه ناگوار وسیله درج </a:t>
            </a:r>
            <a:r>
              <a:rPr lang="fa-IR" dirty="0" smtClean="0">
                <a:cs typeface="2  Baran" panose="00000400000000000000" pitchFamily="2" charset="-78"/>
              </a:rPr>
              <a:t>گردد.</a:t>
            </a:r>
          </a:p>
          <a:p>
            <a:pPr marL="0" indent="0" algn="r" rtl="1">
              <a:buNone/>
            </a:pPr>
            <a:r>
              <a:rPr lang="fa-IR" dirty="0" smtClean="0">
                <a:cs typeface="2  Baran" panose="00000400000000000000" pitchFamily="2" charset="-78"/>
              </a:rPr>
              <a:t>3-یک رابطه منطقی بین حادثه و وسیله پزشکی باشد.</a:t>
            </a:r>
          </a:p>
          <a:p>
            <a:pPr algn="r" rtl="1"/>
            <a:r>
              <a:rPr lang="fa-IR" dirty="0" smtClean="0">
                <a:cs typeface="2  Baran" panose="00000400000000000000" pitchFamily="2" charset="-78"/>
              </a:rPr>
              <a:t>مثال: آتش سوزی رخ داده در مرکز درمانی و جراحت ایجاد شده جهت یکی از افراد کادر درمان در هنگام استفاده از وسیله پزشکی در درجه اول شرکت سازنده می بایست بررسی نماید که منبع آتش سوزی دستگاه بوده است ویا خیر.</a:t>
            </a:r>
            <a:endParaRPr lang="en-US" dirty="0"/>
          </a:p>
        </p:txBody>
      </p:sp>
    </p:spTree>
    <p:extLst>
      <p:ext uri="{BB962C8B-B14F-4D97-AF65-F5344CB8AC3E}">
        <p14:creationId xmlns:p14="http://schemas.microsoft.com/office/powerpoint/2010/main" val="857510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3985</Words>
  <Application>Microsoft Office PowerPoint</Application>
  <PresentationFormat>Widescreen</PresentationFormat>
  <Paragraphs>240</Paragraphs>
  <Slides>48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2  Baran</vt:lpstr>
      <vt:lpstr>Arial</vt:lpstr>
      <vt:lpstr>Calibri</vt:lpstr>
      <vt:lpstr>Calibri Light</vt:lpstr>
      <vt:lpstr>Times New Roman</vt:lpstr>
      <vt:lpstr>Wingdings</vt:lpstr>
      <vt:lpstr>Office Theme</vt:lpstr>
      <vt:lpstr>آشنایی با سامانه گزارشات تجهیزات پزشکی (Medical Device  Reporting)</vt:lpstr>
      <vt:lpstr>مقدمه</vt:lpstr>
      <vt:lpstr>اهمیت گزارشات مشکل کیفی</vt:lpstr>
      <vt:lpstr>اهمیت گزارشات مشکل کیفی</vt:lpstr>
      <vt:lpstr>انواع گزارشات تجهیزات پزشکی(MDR)</vt:lpstr>
      <vt:lpstr>1-حادثه ناگوار</vt:lpstr>
      <vt:lpstr>رخداد قابل گزارش جهت بیماریا کاربر وسیله یا سایر افراد</vt:lpstr>
      <vt:lpstr>نمونه هایی از تهدید جدی جهت سلامت عمومی جامعه  </vt:lpstr>
      <vt:lpstr>شروط تحقق حادثه ناگوار</vt:lpstr>
      <vt:lpstr>سوال: آیا یک وسیله پزشکی با کلاس خطر پایین می تواند منجر به یک حادثه ناگوار شود ؟ </vt:lpstr>
      <vt:lpstr> نمونه گزارش حادثه ناگوار- دستکش جراحی</vt:lpstr>
      <vt:lpstr>نمونه گزارش حادثه ناگوار- پانسمان ضد باکتری</vt:lpstr>
      <vt:lpstr>توجه:</vt:lpstr>
      <vt:lpstr>2- مشکل کیفی</vt:lpstr>
      <vt:lpstr>سوال:آیا مشکل کیفی می تواند منجر به رخداد قابل گزارش گردد؟</vt:lpstr>
      <vt:lpstr>پاسخ:</vt:lpstr>
      <vt:lpstr>2-مواردی از مشکل کیفی</vt:lpstr>
      <vt:lpstr>مشکل کیفی – مشکوک به آلودگی</vt:lpstr>
      <vt:lpstr>مشکل کیفی – عدم رعایت الزامات برچسب گذاری و بسته بندی</vt:lpstr>
      <vt:lpstr>مشکل کیفی – عدم رعایت الزامات برچسب گذاری و بسته بندی</vt:lpstr>
      <vt:lpstr>مشکل کیفی – عیوب فیزیکی(رنگ، شکستگی، سوراخ یا خرد شدن و..) یا اجزای معیوب</vt:lpstr>
      <vt:lpstr> مشکل کیفی – عدم رعایت مشخصات عملکرد (از جمله ادعاهای برچسب‌گذاری) یا عدم عملکرد وسیله مطابق استاندارد های محصول </vt:lpstr>
      <vt:lpstr> مشکل کیفی – خطاهای کاربری در اثر موارد مرتبط با ویژگی های ارگونومیک وسیله  </vt:lpstr>
      <vt:lpstr> مشکل کیفی – خطاهای کاربری در اثر موارد مرتبط با ویژگی های ارگونومیک وسیله  </vt:lpstr>
      <vt:lpstr>سوال:در مرکز درمانی، در هنگام استفاده از دستگاه الکتروشوک zoll موارد ذیل رخ داده است. کدام مورد مشکل کیفی/ حادثه ناگوار می باشد؟ </vt:lpstr>
      <vt:lpstr>پاسخ:</vt:lpstr>
      <vt:lpstr>3- گزارش کالای غیر مجاز</vt:lpstr>
      <vt:lpstr>3- گزارش کالای غیر مجاز</vt:lpstr>
      <vt:lpstr>4-شکایت از خدمات پس از فروش </vt:lpstr>
      <vt:lpstr>4-شکایت از خدمات پس از فروش </vt:lpstr>
      <vt:lpstr>4-شکایت از خدمات پس از فروش </vt:lpstr>
      <vt:lpstr>مستندات شکایت از خدمات پس از فروش</vt:lpstr>
      <vt:lpstr>5-PMQC</vt:lpstr>
      <vt:lpstr>تفاوت مشکل کیفی با عدم رضایت از برند(ترجیج برند دیگر)</vt:lpstr>
      <vt:lpstr>مثال) چسب حصیری</vt:lpstr>
      <vt:lpstr>فرآیند گزارش مشکل کیفی در سامانه اداره کل تجهیزات پزشکی</vt:lpstr>
      <vt:lpstr>ثبت گزارش مشکل کیفی تجهیزات پزشکی توسط عموم مردم </vt:lpstr>
      <vt:lpstr>ثبت گزارش مشکل کیفی تجهیزات پزشکی توسط عموم مردم </vt:lpstr>
      <vt:lpstr>ثبت گزارش مشکل کیفی تجهیزات پزشکی توسط عموم مردم </vt:lpstr>
      <vt:lpstr>ثبت گزارش مشکل کیفی تجهیزات پزشکی توسط مراکز درمانی(پرستاران، پزشکان، کارشناسان تجهیزات پزشکی) و شرکتهای تجهیزات پزشکی </vt:lpstr>
      <vt:lpstr>PowerPoint Presentation</vt:lpstr>
      <vt:lpstr>ثبت گزارش مشکل کیفی تجهیزات پزشکی توسط مراکز درمانی و شرکتهای تجهیزات پزشکی </vt:lpstr>
      <vt:lpstr>توجه</vt:lpstr>
      <vt:lpstr>توجه</vt:lpstr>
      <vt:lpstr>ثبت گزارش مشکل کیفی تجهیزات پزشکی توسط مراکز درمانی و شرکتهای تجهیزات پزشکی </vt:lpstr>
      <vt:lpstr>ثبت گزارش مشکل کیفی تجهیزات پزشکی توسط مراکز درمانی و شرکتهای تجهیزات پزشکی </vt:lpstr>
      <vt:lpstr>PowerPoint Presentation</vt:lpstr>
      <vt:lpstr>اقدام اصلاحی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عادله تقوي خليل آباد</dc:creator>
  <cp:lastModifiedBy>عادله تقوي خليل آباد</cp:lastModifiedBy>
  <cp:revision>121</cp:revision>
  <dcterms:created xsi:type="dcterms:W3CDTF">2023-04-16T07:12:24Z</dcterms:created>
  <dcterms:modified xsi:type="dcterms:W3CDTF">2023-07-03T09:24:06Z</dcterms:modified>
</cp:coreProperties>
</file>